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9"/>
  </p:notesMasterIdLst>
  <p:sldIdLst>
    <p:sldId id="256" r:id="rId2"/>
    <p:sldId id="257" r:id="rId3"/>
    <p:sldId id="262" r:id="rId4"/>
    <p:sldId id="264" r:id="rId5"/>
    <p:sldId id="263" r:id="rId6"/>
    <p:sldId id="266" r:id="rId7"/>
    <p:sldId id="265" r:id="rId8"/>
    <p:sldId id="277" r:id="rId9"/>
    <p:sldId id="267" r:id="rId10"/>
    <p:sldId id="268" r:id="rId11"/>
    <p:sldId id="269" r:id="rId12"/>
    <p:sldId id="270" r:id="rId13"/>
    <p:sldId id="271" r:id="rId14"/>
    <p:sldId id="272" r:id="rId15"/>
    <p:sldId id="273" r:id="rId16"/>
    <p:sldId id="275"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rique Gonzalez" initials="EG" lastIdx="1" clrIdx="0">
    <p:extLst>
      <p:ext uri="{19B8F6BF-5375-455C-9EA6-DF929625EA0E}">
        <p15:presenceInfo xmlns:p15="http://schemas.microsoft.com/office/powerpoint/2012/main" userId="S-1-5-21-412922615-3673340543-2296818637-46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01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2" autoAdjust="0"/>
    <p:restoredTop sz="80964" autoAdjust="0"/>
  </p:normalViewPr>
  <p:slideViewPr>
    <p:cSldViewPr snapToGrid="0">
      <p:cViewPr varScale="1">
        <p:scale>
          <a:sx n="94" d="100"/>
          <a:sy n="94" d="100"/>
        </p:scale>
        <p:origin x="17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48893-74AA-4ACA-9FC8-7084AE40CEDC}" type="datetimeFigureOut">
              <a:rPr lang="es-ES" smtClean="0"/>
              <a:t>22/07/2019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A2D1A-A006-4CDF-BC66-E2F0DCD2DC91}" type="slidenum">
              <a:rPr lang="es-ES" smtClean="0"/>
              <a:t>‹Nº›</a:t>
            </a:fld>
            <a:endParaRPr lang="es-ES"/>
          </a:p>
        </p:txBody>
      </p:sp>
    </p:spTree>
    <p:extLst>
      <p:ext uri="{BB962C8B-B14F-4D97-AF65-F5344CB8AC3E}">
        <p14:creationId xmlns:p14="http://schemas.microsoft.com/office/powerpoint/2010/main" val="2541673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E8A2D1A-A006-4CDF-BC66-E2F0DCD2DC91}" type="slidenum">
              <a:rPr lang="es-ES" smtClean="0"/>
              <a:t>1</a:t>
            </a:fld>
            <a:endParaRPr lang="es-ES"/>
          </a:p>
        </p:txBody>
      </p:sp>
    </p:spTree>
    <p:extLst>
      <p:ext uri="{BB962C8B-B14F-4D97-AF65-F5344CB8AC3E}">
        <p14:creationId xmlns:p14="http://schemas.microsoft.com/office/powerpoint/2010/main" val="1873425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E8A2D1A-A006-4CDF-BC66-E2F0DCD2DC91}" type="slidenum">
              <a:rPr lang="es-ES" smtClean="0"/>
              <a:t>15</a:t>
            </a:fld>
            <a:endParaRPr lang="es-ES"/>
          </a:p>
        </p:txBody>
      </p:sp>
    </p:spTree>
    <p:extLst>
      <p:ext uri="{BB962C8B-B14F-4D97-AF65-F5344CB8AC3E}">
        <p14:creationId xmlns:p14="http://schemas.microsoft.com/office/powerpoint/2010/main" val="239261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E8A2D1A-A006-4CDF-BC66-E2F0DCD2DC91}" type="slidenum">
              <a:rPr lang="es-ES" smtClean="0"/>
              <a:t>4</a:t>
            </a:fld>
            <a:endParaRPr lang="es-ES"/>
          </a:p>
        </p:txBody>
      </p:sp>
    </p:spTree>
    <p:extLst>
      <p:ext uri="{BB962C8B-B14F-4D97-AF65-F5344CB8AC3E}">
        <p14:creationId xmlns:p14="http://schemas.microsoft.com/office/powerpoint/2010/main" val="1872714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usuario y contraseña lo cogimos de la página web del colegio pero no están enlazados, es decir, si ahora alguien lo cambia en la web no se cambia en la app. Se podría hacer pero requiere </a:t>
            </a:r>
            <a:r>
              <a:rPr lang="es-ES" dirty="0" err="1"/>
              <a:t>modulos</a:t>
            </a:r>
            <a:r>
              <a:rPr lang="es-ES" dirty="0"/>
              <a:t> de programación en la app y por parte de quien maneje la página web.</a:t>
            </a:r>
          </a:p>
        </p:txBody>
      </p:sp>
      <p:sp>
        <p:nvSpPr>
          <p:cNvPr id="4" name="Marcador de número de diapositiva 3"/>
          <p:cNvSpPr>
            <a:spLocks noGrp="1"/>
          </p:cNvSpPr>
          <p:nvPr>
            <p:ph type="sldNum" sz="quarter" idx="10"/>
          </p:nvPr>
        </p:nvSpPr>
        <p:spPr/>
        <p:txBody>
          <a:bodyPr/>
          <a:lstStyle/>
          <a:p>
            <a:fld id="{AE8A2D1A-A006-4CDF-BC66-E2F0DCD2DC91}" type="slidenum">
              <a:rPr lang="es-ES" smtClean="0"/>
              <a:t>5</a:t>
            </a:fld>
            <a:endParaRPr lang="es-ES"/>
          </a:p>
        </p:txBody>
      </p:sp>
    </p:spTree>
    <p:extLst>
      <p:ext uri="{BB962C8B-B14F-4D97-AF65-F5344CB8AC3E}">
        <p14:creationId xmlns:p14="http://schemas.microsoft.com/office/powerpoint/2010/main" val="2399166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este apartado se publican los eventos que quiera el colegio. Existe la posibilidad de que si es requisito la inscripción, hacerlo desde la propia app.</a:t>
            </a:r>
          </a:p>
        </p:txBody>
      </p:sp>
      <p:sp>
        <p:nvSpPr>
          <p:cNvPr id="4" name="Marcador de número de diapositiva 3"/>
          <p:cNvSpPr>
            <a:spLocks noGrp="1"/>
          </p:cNvSpPr>
          <p:nvPr>
            <p:ph type="sldNum" sz="quarter" idx="10"/>
          </p:nvPr>
        </p:nvSpPr>
        <p:spPr/>
        <p:txBody>
          <a:bodyPr/>
          <a:lstStyle/>
          <a:p>
            <a:fld id="{AE8A2D1A-A006-4CDF-BC66-E2F0DCD2DC91}" type="slidenum">
              <a:rPr lang="es-ES" smtClean="0"/>
              <a:t>7</a:t>
            </a:fld>
            <a:endParaRPr lang="es-ES"/>
          </a:p>
        </p:txBody>
      </p:sp>
    </p:spTree>
    <p:extLst>
      <p:ext uri="{BB962C8B-B14F-4D97-AF65-F5344CB8AC3E}">
        <p14:creationId xmlns:p14="http://schemas.microsoft.com/office/powerpoint/2010/main" val="396422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este apartado se rellenarían las incidencias judiciales.  Nos pide el partido judicial, el juzgado dentro del partido judicial, procedimiento, hora prevista, hora real de entrada y observaciones para que el colegiado pueda explicar los motivos. Desde el ordenador del panel de control podemos exportar estas incidencias a Excel y aplicar los filtros que veamos oportunos.</a:t>
            </a:r>
          </a:p>
        </p:txBody>
      </p:sp>
      <p:sp>
        <p:nvSpPr>
          <p:cNvPr id="4" name="Marcador de número de diapositiva 3"/>
          <p:cNvSpPr>
            <a:spLocks noGrp="1"/>
          </p:cNvSpPr>
          <p:nvPr>
            <p:ph type="sldNum" sz="quarter" idx="10"/>
          </p:nvPr>
        </p:nvSpPr>
        <p:spPr/>
        <p:txBody>
          <a:bodyPr/>
          <a:lstStyle/>
          <a:p>
            <a:fld id="{AE8A2D1A-A006-4CDF-BC66-E2F0DCD2DC91}" type="slidenum">
              <a:rPr lang="es-ES" smtClean="0"/>
              <a:t>8</a:t>
            </a:fld>
            <a:endParaRPr lang="es-ES"/>
          </a:p>
        </p:txBody>
      </p:sp>
    </p:spTree>
    <p:extLst>
      <p:ext uri="{BB962C8B-B14F-4D97-AF65-F5344CB8AC3E}">
        <p14:creationId xmlns:p14="http://schemas.microsoft.com/office/powerpoint/2010/main" val="3759762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Aquí se publicarían las noticias que el colegio crea que son de interés. Existe la posibilidad de que llegue con notificación. Se puede programar cuando tiene que aparecer, es decir, la creo en el panel de control pero le digo que hasta tal hora y día no la publique a los teléfonos.</a:t>
            </a:r>
          </a:p>
        </p:txBody>
      </p:sp>
      <p:sp>
        <p:nvSpPr>
          <p:cNvPr id="4" name="Marcador de número de diapositiva 3"/>
          <p:cNvSpPr>
            <a:spLocks noGrp="1"/>
          </p:cNvSpPr>
          <p:nvPr>
            <p:ph type="sldNum" sz="quarter" idx="10"/>
          </p:nvPr>
        </p:nvSpPr>
        <p:spPr/>
        <p:txBody>
          <a:bodyPr/>
          <a:lstStyle/>
          <a:p>
            <a:fld id="{AE8A2D1A-A006-4CDF-BC66-E2F0DCD2DC91}" type="slidenum">
              <a:rPr lang="es-ES" smtClean="0"/>
              <a:t>9</a:t>
            </a:fld>
            <a:endParaRPr lang="es-ES"/>
          </a:p>
        </p:txBody>
      </p:sp>
    </p:spTree>
    <p:extLst>
      <p:ext uri="{BB962C8B-B14F-4D97-AF65-F5344CB8AC3E}">
        <p14:creationId xmlns:p14="http://schemas.microsoft.com/office/powerpoint/2010/main" val="607628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las sedes tiene varios despachos para ceder a los abogados. Desde aquí se pueden reservar en intervalos de 30 minutos.</a:t>
            </a:r>
          </a:p>
        </p:txBody>
      </p:sp>
      <p:sp>
        <p:nvSpPr>
          <p:cNvPr id="4" name="Marcador de número de diapositiva 3"/>
          <p:cNvSpPr>
            <a:spLocks noGrp="1"/>
          </p:cNvSpPr>
          <p:nvPr>
            <p:ph type="sldNum" sz="quarter" idx="10"/>
          </p:nvPr>
        </p:nvSpPr>
        <p:spPr/>
        <p:txBody>
          <a:bodyPr/>
          <a:lstStyle/>
          <a:p>
            <a:fld id="{AE8A2D1A-A006-4CDF-BC66-E2F0DCD2DC91}" type="slidenum">
              <a:rPr lang="es-ES" smtClean="0"/>
              <a:t>10</a:t>
            </a:fld>
            <a:endParaRPr lang="es-ES"/>
          </a:p>
        </p:txBody>
      </p:sp>
    </p:spTree>
    <p:extLst>
      <p:ext uri="{BB962C8B-B14F-4D97-AF65-F5344CB8AC3E}">
        <p14:creationId xmlns:p14="http://schemas.microsoft.com/office/powerpoint/2010/main" val="2571621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Enlaces a paginas web</a:t>
            </a:r>
          </a:p>
        </p:txBody>
      </p:sp>
      <p:sp>
        <p:nvSpPr>
          <p:cNvPr id="4" name="Marcador de número de diapositiva 3"/>
          <p:cNvSpPr>
            <a:spLocks noGrp="1"/>
          </p:cNvSpPr>
          <p:nvPr>
            <p:ph type="sldNum" sz="quarter" idx="10"/>
          </p:nvPr>
        </p:nvSpPr>
        <p:spPr/>
        <p:txBody>
          <a:bodyPr/>
          <a:lstStyle/>
          <a:p>
            <a:fld id="{AE8A2D1A-A006-4CDF-BC66-E2F0DCD2DC91}" type="slidenum">
              <a:rPr lang="es-ES" smtClean="0"/>
              <a:t>11</a:t>
            </a:fld>
            <a:endParaRPr lang="es-ES"/>
          </a:p>
        </p:txBody>
      </p:sp>
    </p:spTree>
    <p:extLst>
      <p:ext uri="{BB962C8B-B14F-4D97-AF65-F5344CB8AC3E}">
        <p14:creationId xmlns:p14="http://schemas.microsoft.com/office/powerpoint/2010/main" val="317581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Aquí se publicarán los cursos y se podrán inscribir directamente desde la aplicación.</a:t>
            </a:r>
          </a:p>
          <a:p>
            <a:endParaRPr lang="es-ES" dirty="0"/>
          </a:p>
        </p:txBody>
      </p:sp>
      <p:sp>
        <p:nvSpPr>
          <p:cNvPr id="4" name="Marcador de número de diapositiva 3"/>
          <p:cNvSpPr>
            <a:spLocks noGrp="1"/>
          </p:cNvSpPr>
          <p:nvPr>
            <p:ph type="sldNum" sz="quarter" idx="10"/>
          </p:nvPr>
        </p:nvSpPr>
        <p:spPr/>
        <p:txBody>
          <a:bodyPr/>
          <a:lstStyle/>
          <a:p>
            <a:fld id="{AE8A2D1A-A006-4CDF-BC66-E2F0DCD2DC91}" type="slidenum">
              <a:rPr lang="es-ES" smtClean="0"/>
              <a:t>12</a:t>
            </a:fld>
            <a:endParaRPr lang="es-ES"/>
          </a:p>
        </p:txBody>
      </p:sp>
    </p:spTree>
    <p:extLst>
      <p:ext uri="{BB962C8B-B14F-4D97-AF65-F5344CB8AC3E}">
        <p14:creationId xmlns:p14="http://schemas.microsoft.com/office/powerpoint/2010/main" val="52992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1564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0011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79039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33916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31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06752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1485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2808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2762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34461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318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3439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5830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14327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3138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3361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7/22/2019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798546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8801" y="1537866"/>
            <a:ext cx="8116856" cy="2573016"/>
          </a:xfrm>
        </p:spPr>
        <p:txBody>
          <a:bodyPr anchor="ctr">
            <a:noAutofit/>
          </a:bodyPr>
          <a:lstStyle/>
          <a:p>
            <a:pPr algn="l"/>
            <a:r>
              <a:rPr lang="es-ES" sz="3600" dirty="0">
                <a:solidFill>
                  <a:schemeClr val="accent6">
                    <a:lumMod val="75000"/>
                  </a:schemeClr>
                </a:solidFill>
              </a:rPr>
              <a:t>Aplicación del Ilustre Colegio de Abogados de Lugo para comunicación de información e incidencias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7630" y="49140"/>
            <a:ext cx="2164070" cy="701912"/>
          </a:xfrm>
          <a:prstGeom prst="rect">
            <a:avLst/>
          </a:prstGeom>
        </p:spPr>
      </p:pic>
      <p:pic>
        <p:nvPicPr>
          <p:cNvPr id="7" name="Imagen 6">
            <a:extLst>
              <a:ext uri="{FF2B5EF4-FFF2-40B4-BE49-F238E27FC236}">
                <a16:creationId xmlns:a16="http://schemas.microsoft.com/office/drawing/2014/main" xmlns="" id="{EDFD50EF-088A-43AE-B22C-CC413834B96B}"/>
              </a:ext>
            </a:extLst>
          </p:cNvPr>
          <p:cNvPicPr>
            <a:picLocks noChangeAspect="1"/>
          </p:cNvPicPr>
          <p:nvPr/>
        </p:nvPicPr>
        <p:blipFill>
          <a:blip r:embed="rId4"/>
          <a:stretch>
            <a:fillRect/>
          </a:stretch>
        </p:blipFill>
        <p:spPr>
          <a:xfrm>
            <a:off x="7541625" y="801892"/>
            <a:ext cx="5307945" cy="6154797"/>
          </a:xfrm>
          <a:prstGeom prst="rect">
            <a:avLst/>
          </a:prstGeom>
        </p:spPr>
      </p:pic>
      <p:sp>
        <p:nvSpPr>
          <p:cNvPr id="8" name="Rectángulo 7">
            <a:extLst>
              <a:ext uri="{FF2B5EF4-FFF2-40B4-BE49-F238E27FC236}">
                <a16:creationId xmlns:a16="http://schemas.microsoft.com/office/drawing/2014/main" xmlns="" id="{A354D11C-8708-4983-A865-0FB8199B7450}"/>
              </a:ext>
            </a:extLst>
          </p:cNvPr>
          <p:cNvSpPr/>
          <p:nvPr/>
        </p:nvSpPr>
        <p:spPr>
          <a:xfrm>
            <a:off x="728802" y="842875"/>
            <a:ext cx="5567068" cy="769441"/>
          </a:xfrm>
          <a:prstGeom prst="rect">
            <a:avLst/>
          </a:prstGeom>
        </p:spPr>
        <p:txBody>
          <a:bodyPr wrap="square">
            <a:spAutoFit/>
          </a:bodyPr>
          <a:lstStyle/>
          <a:p>
            <a:r>
              <a:rPr lang="es-ES" sz="4400" b="1" dirty="0">
                <a:solidFill>
                  <a:srgbClr val="CA0138"/>
                </a:solidFill>
              </a:rPr>
              <a:t>COMUNICA ICALUGO</a:t>
            </a:r>
          </a:p>
        </p:txBody>
      </p:sp>
      <p:pic>
        <p:nvPicPr>
          <p:cNvPr id="6" name="Imagen 5">
            <a:extLst>
              <a:ext uri="{FF2B5EF4-FFF2-40B4-BE49-F238E27FC236}">
                <a16:creationId xmlns:a16="http://schemas.microsoft.com/office/drawing/2014/main" xmlns="" id="{06F7F485-B6B7-4591-B803-B096A4D742A8}"/>
              </a:ext>
            </a:extLst>
          </p:cNvPr>
          <p:cNvPicPr>
            <a:picLocks noChangeAspect="1"/>
          </p:cNvPicPr>
          <p:nvPr/>
        </p:nvPicPr>
        <p:blipFill rotWithShape="1">
          <a:blip r:embed="rId5"/>
          <a:srcRect l="21738" r="21970"/>
          <a:stretch/>
        </p:blipFill>
        <p:spPr>
          <a:xfrm>
            <a:off x="9115460" y="1865307"/>
            <a:ext cx="2152697" cy="3824189"/>
          </a:xfrm>
          <a:prstGeom prst="rect">
            <a:avLst/>
          </a:prstGeom>
        </p:spPr>
      </p:pic>
      <p:pic>
        <p:nvPicPr>
          <p:cNvPr id="13" name="Imagen 12">
            <a:extLst>
              <a:ext uri="{FF2B5EF4-FFF2-40B4-BE49-F238E27FC236}">
                <a16:creationId xmlns:a16="http://schemas.microsoft.com/office/drawing/2014/main" xmlns="" id="{000BA965-160F-4BC2-BA1B-6A3C6C89F067}"/>
              </a:ext>
            </a:extLst>
          </p:cNvPr>
          <p:cNvPicPr>
            <a:picLocks noChangeAspect="1"/>
          </p:cNvPicPr>
          <p:nvPr/>
        </p:nvPicPr>
        <p:blipFill>
          <a:blip r:embed="rId6"/>
          <a:stretch>
            <a:fillRect/>
          </a:stretch>
        </p:blipFill>
        <p:spPr>
          <a:xfrm>
            <a:off x="822912" y="4176135"/>
            <a:ext cx="4668595" cy="1969747"/>
          </a:xfrm>
          <a:prstGeom prst="rect">
            <a:avLst/>
          </a:prstGeom>
        </p:spPr>
      </p:pic>
    </p:spTree>
    <p:extLst>
      <p:ext uri="{BB962C8B-B14F-4D97-AF65-F5344CB8AC3E}">
        <p14:creationId xmlns:p14="http://schemas.microsoft.com/office/powerpoint/2010/main" val="15351713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p:cNvSpPr txBox="1">
            <a:spLocks/>
          </p:cNvSpPr>
          <p:nvPr/>
        </p:nvSpPr>
        <p:spPr>
          <a:xfrm>
            <a:off x="683275" y="2680448"/>
            <a:ext cx="6268509" cy="1750869"/>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Font typeface="Arial" panose="020B0604020202020204" pitchFamily="34" charset="0"/>
              <a:buChar char="•"/>
            </a:pPr>
            <a:r>
              <a:rPr lang="es-ES" sz="1800" b="1" dirty="0"/>
              <a:t>Selección del lugar – </a:t>
            </a:r>
            <a:r>
              <a:rPr lang="es-ES" sz="2000" dirty="0"/>
              <a:t>Colegio de Abogados de Lugo</a:t>
            </a:r>
          </a:p>
          <a:p>
            <a:pPr>
              <a:buFont typeface="Arial" panose="020B0604020202020204" pitchFamily="34" charset="0"/>
              <a:buChar char="•"/>
            </a:pPr>
            <a:r>
              <a:rPr lang="es-ES" sz="1800" b="1" dirty="0"/>
              <a:t>Sala – </a:t>
            </a:r>
            <a:r>
              <a:rPr lang="es-ES" sz="2000" dirty="0"/>
              <a:t>Elegir la deseada entre las diferentes salas</a:t>
            </a:r>
          </a:p>
          <a:p>
            <a:pPr>
              <a:buFont typeface="Arial" panose="020B0604020202020204" pitchFamily="34" charset="0"/>
              <a:buChar char="•"/>
            </a:pPr>
            <a:r>
              <a:rPr lang="es-ES" sz="1800" b="1" dirty="0"/>
              <a:t>Calendario - </a:t>
            </a:r>
            <a:r>
              <a:rPr lang="es-ES" sz="2000" dirty="0"/>
              <a:t>Selección de fechas</a:t>
            </a:r>
          </a:p>
          <a:p>
            <a:pPr>
              <a:buFont typeface="Arial" panose="020B0604020202020204" pitchFamily="34" charset="0"/>
              <a:buChar char="•"/>
            </a:pPr>
            <a:r>
              <a:rPr lang="es-ES" sz="1800" b="1" dirty="0"/>
              <a:t>Hora - </a:t>
            </a:r>
            <a:r>
              <a:rPr lang="es-ES" sz="2000" dirty="0"/>
              <a:t>Selección de la hora deseada</a:t>
            </a:r>
          </a:p>
        </p:txBody>
      </p:sp>
      <p:sp>
        <p:nvSpPr>
          <p:cNvPr id="3" name="Rectangle 1">
            <a:extLst>
              <a:ext uri="{FF2B5EF4-FFF2-40B4-BE49-F238E27FC236}">
                <a16:creationId xmlns:a16="http://schemas.microsoft.com/office/drawing/2014/main" xmlns="" id="{292E1D04-EBB4-4EF8-84A2-72139445E9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Imagen 9">
            <a:extLst>
              <a:ext uri="{FF2B5EF4-FFF2-40B4-BE49-F238E27FC236}">
                <a16:creationId xmlns:a16="http://schemas.microsoft.com/office/drawing/2014/main" xmlns="" id="{06AF1922-72D3-4654-9188-AA6ED0759872}"/>
              </a:ext>
            </a:extLst>
          </p:cNvPr>
          <p:cNvPicPr>
            <a:picLocks noChangeAspect="1"/>
          </p:cNvPicPr>
          <p:nvPr/>
        </p:nvPicPr>
        <p:blipFill>
          <a:blip r:embed="rId3"/>
          <a:stretch>
            <a:fillRect/>
          </a:stretch>
        </p:blipFill>
        <p:spPr>
          <a:xfrm>
            <a:off x="6706027" y="818019"/>
            <a:ext cx="4888780" cy="5668757"/>
          </a:xfrm>
          <a:prstGeom prst="rect">
            <a:avLst/>
          </a:prstGeom>
        </p:spPr>
      </p:pic>
      <p:sp>
        <p:nvSpPr>
          <p:cNvPr id="12" name="Marcador de texto 3">
            <a:extLst>
              <a:ext uri="{FF2B5EF4-FFF2-40B4-BE49-F238E27FC236}">
                <a16:creationId xmlns:a16="http://schemas.microsoft.com/office/drawing/2014/main" xmlns="" id="{64D3D788-CAF7-45FB-AE78-0C98037A6F82}"/>
              </a:ext>
            </a:extLst>
          </p:cNvPr>
          <p:cNvSpPr txBox="1">
            <a:spLocks/>
          </p:cNvSpPr>
          <p:nvPr/>
        </p:nvSpPr>
        <p:spPr>
          <a:xfrm>
            <a:off x="683276" y="1523245"/>
            <a:ext cx="7076424" cy="809648"/>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s-ES" sz="2000" dirty="0"/>
              <a:t>Desde la propia aplicación podemos realizar la reserva de los despachos habilitados para los Colegiados.</a:t>
            </a:r>
          </a:p>
        </p:txBody>
      </p:sp>
      <p:pic>
        <p:nvPicPr>
          <p:cNvPr id="13" name="Imagen 12">
            <a:extLst>
              <a:ext uri="{FF2B5EF4-FFF2-40B4-BE49-F238E27FC236}">
                <a16:creationId xmlns:a16="http://schemas.microsoft.com/office/drawing/2014/main" xmlns="" id="{03CBF6CF-25EB-4994-83CE-8A9618D1BD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6830" y="0"/>
            <a:ext cx="2164070" cy="701912"/>
          </a:xfrm>
          <a:prstGeom prst="rect">
            <a:avLst/>
          </a:prstGeom>
        </p:spPr>
      </p:pic>
      <p:pic>
        <p:nvPicPr>
          <p:cNvPr id="14" name="Imagen 13">
            <a:extLst>
              <a:ext uri="{FF2B5EF4-FFF2-40B4-BE49-F238E27FC236}">
                <a16:creationId xmlns:a16="http://schemas.microsoft.com/office/drawing/2014/main" xmlns="" id="{58399C21-0522-49CB-A683-44E29F52EC51}"/>
              </a:ext>
            </a:extLst>
          </p:cNvPr>
          <p:cNvPicPr>
            <a:picLocks noChangeAspect="1"/>
          </p:cNvPicPr>
          <p:nvPr/>
        </p:nvPicPr>
        <p:blipFill>
          <a:blip r:embed="rId5"/>
          <a:stretch>
            <a:fillRect/>
          </a:stretch>
        </p:blipFill>
        <p:spPr>
          <a:xfrm>
            <a:off x="878873" y="4996664"/>
            <a:ext cx="3000003" cy="1265744"/>
          </a:xfrm>
          <a:prstGeom prst="rect">
            <a:avLst/>
          </a:prstGeom>
        </p:spPr>
      </p:pic>
      <p:sp>
        <p:nvSpPr>
          <p:cNvPr id="15" name="Título 1">
            <a:extLst>
              <a:ext uri="{FF2B5EF4-FFF2-40B4-BE49-F238E27FC236}">
                <a16:creationId xmlns:a16="http://schemas.microsoft.com/office/drawing/2014/main" xmlns="" id="{58A869EA-CB32-465A-B4E1-C3F3C947F132}"/>
              </a:ext>
            </a:extLst>
          </p:cNvPr>
          <p:cNvSpPr>
            <a:spLocks noGrp="1"/>
          </p:cNvSpPr>
          <p:nvPr>
            <p:ph type="title"/>
          </p:nvPr>
        </p:nvSpPr>
        <p:spPr>
          <a:xfrm>
            <a:off x="683276" y="471993"/>
            <a:ext cx="2694924" cy="692052"/>
          </a:xfrm>
        </p:spPr>
        <p:txBody>
          <a:bodyPr/>
          <a:lstStyle/>
          <a:p>
            <a:r>
              <a:rPr lang="es-ES" b="1" dirty="0">
                <a:solidFill>
                  <a:srgbClr val="CA0138"/>
                </a:solidFill>
              </a:rPr>
              <a:t>RESERVAS</a:t>
            </a:r>
            <a:endParaRPr lang="es-ES" sz="2800" b="1" dirty="0">
              <a:solidFill>
                <a:srgbClr val="CA0138"/>
              </a:solidFill>
            </a:endParaRPr>
          </a:p>
        </p:txBody>
      </p:sp>
      <p:pic>
        <p:nvPicPr>
          <p:cNvPr id="18" name="Imagen 17">
            <a:extLst>
              <a:ext uri="{FF2B5EF4-FFF2-40B4-BE49-F238E27FC236}">
                <a16:creationId xmlns:a16="http://schemas.microsoft.com/office/drawing/2014/main" xmlns="" id="{2EC2CDB9-CF0E-421B-A1E0-9FEFA00B9830}"/>
              </a:ext>
            </a:extLst>
          </p:cNvPr>
          <p:cNvPicPr>
            <a:picLocks noChangeAspect="1"/>
          </p:cNvPicPr>
          <p:nvPr/>
        </p:nvPicPr>
        <p:blipFill>
          <a:blip r:embed="rId6"/>
          <a:stretch>
            <a:fillRect/>
          </a:stretch>
        </p:blipFill>
        <p:spPr>
          <a:xfrm>
            <a:off x="8160398" y="1795660"/>
            <a:ext cx="1978070" cy="3516569"/>
          </a:xfrm>
          <a:prstGeom prst="rect">
            <a:avLst/>
          </a:prstGeom>
        </p:spPr>
      </p:pic>
    </p:spTree>
    <p:extLst>
      <p:ext uri="{BB962C8B-B14F-4D97-AF65-F5344CB8AC3E}">
        <p14:creationId xmlns:p14="http://schemas.microsoft.com/office/powerpoint/2010/main" val="1008775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xmlns="" id="{292E1D04-EBB4-4EF8-84A2-72139445E9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Imagen 9">
            <a:extLst>
              <a:ext uri="{FF2B5EF4-FFF2-40B4-BE49-F238E27FC236}">
                <a16:creationId xmlns:a16="http://schemas.microsoft.com/office/drawing/2014/main" xmlns="" id="{06AF1922-72D3-4654-9188-AA6ED0759872}"/>
              </a:ext>
            </a:extLst>
          </p:cNvPr>
          <p:cNvPicPr>
            <a:picLocks noChangeAspect="1"/>
          </p:cNvPicPr>
          <p:nvPr/>
        </p:nvPicPr>
        <p:blipFill>
          <a:blip r:embed="rId3"/>
          <a:stretch>
            <a:fillRect/>
          </a:stretch>
        </p:blipFill>
        <p:spPr>
          <a:xfrm>
            <a:off x="5347085" y="823162"/>
            <a:ext cx="4888780" cy="5668757"/>
          </a:xfrm>
          <a:prstGeom prst="rect">
            <a:avLst/>
          </a:prstGeom>
        </p:spPr>
      </p:pic>
      <p:sp>
        <p:nvSpPr>
          <p:cNvPr id="12" name="Marcador de texto 3">
            <a:extLst>
              <a:ext uri="{FF2B5EF4-FFF2-40B4-BE49-F238E27FC236}">
                <a16:creationId xmlns:a16="http://schemas.microsoft.com/office/drawing/2014/main" xmlns="" id="{64D3D788-CAF7-45FB-AE78-0C98037A6F82}"/>
              </a:ext>
            </a:extLst>
          </p:cNvPr>
          <p:cNvSpPr txBox="1">
            <a:spLocks/>
          </p:cNvSpPr>
          <p:nvPr/>
        </p:nvSpPr>
        <p:spPr>
          <a:xfrm>
            <a:off x="1616141" y="2952157"/>
            <a:ext cx="4888780" cy="70191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s-ES" sz="2000" dirty="0"/>
              <a:t>Enlaces de utilidad para consulta rápida.</a:t>
            </a:r>
          </a:p>
        </p:txBody>
      </p:sp>
      <p:pic>
        <p:nvPicPr>
          <p:cNvPr id="11" name="Imagen 10">
            <a:extLst>
              <a:ext uri="{FF2B5EF4-FFF2-40B4-BE49-F238E27FC236}">
                <a16:creationId xmlns:a16="http://schemas.microsoft.com/office/drawing/2014/main" xmlns="" id="{D572029E-5B35-4288-9655-D480861434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6830" y="0"/>
            <a:ext cx="2164070" cy="701912"/>
          </a:xfrm>
          <a:prstGeom prst="rect">
            <a:avLst/>
          </a:prstGeom>
        </p:spPr>
      </p:pic>
      <p:pic>
        <p:nvPicPr>
          <p:cNvPr id="13" name="Imagen 12">
            <a:extLst>
              <a:ext uri="{FF2B5EF4-FFF2-40B4-BE49-F238E27FC236}">
                <a16:creationId xmlns:a16="http://schemas.microsoft.com/office/drawing/2014/main" xmlns="" id="{B29E4C2C-70B6-4417-8347-B12D558FDE12}"/>
              </a:ext>
            </a:extLst>
          </p:cNvPr>
          <p:cNvPicPr>
            <a:picLocks noChangeAspect="1"/>
          </p:cNvPicPr>
          <p:nvPr/>
        </p:nvPicPr>
        <p:blipFill>
          <a:blip r:embed="rId5"/>
          <a:stretch>
            <a:fillRect/>
          </a:stretch>
        </p:blipFill>
        <p:spPr>
          <a:xfrm>
            <a:off x="878873" y="4996664"/>
            <a:ext cx="3000003" cy="1265744"/>
          </a:xfrm>
          <a:prstGeom prst="rect">
            <a:avLst/>
          </a:prstGeom>
        </p:spPr>
      </p:pic>
      <p:sp>
        <p:nvSpPr>
          <p:cNvPr id="14" name="Título 1">
            <a:extLst>
              <a:ext uri="{FF2B5EF4-FFF2-40B4-BE49-F238E27FC236}">
                <a16:creationId xmlns:a16="http://schemas.microsoft.com/office/drawing/2014/main" xmlns="" id="{7809B534-5095-46A2-9197-B0C61F0BAFE1}"/>
              </a:ext>
            </a:extLst>
          </p:cNvPr>
          <p:cNvSpPr>
            <a:spLocks noGrp="1"/>
          </p:cNvSpPr>
          <p:nvPr>
            <p:ph type="title"/>
          </p:nvPr>
        </p:nvSpPr>
        <p:spPr>
          <a:xfrm>
            <a:off x="683276" y="471993"/>
            <a:ext cx="4888780" cy="701912"/>
          </a:xfrm>
        </p:spPr>
        <p:txBody>
          <a:bodyPr/>
          <a:lstStyle/>
          <a:p>
            <a:r>
              <a:rPr lang="es-ES" b="1" dirty="0">
                <a:solidFill>
                  <a:srgbClr val="CA0138"/>
                </a:solidFill>
              </a:rPr>
              <a:t>ENLACES DIRECTOS</a:t>
            </a:r>
            <a:endParaRPr lang="es-ES" sz="2800" b="1" dirty="0">
              <a:solidFill>
                <a:srgbClr val="CA0138"/>
              </a:solidFill>
            </a:endParaRPr>
          </a:p>
        </p:txBody>
      </p:sp>
      <p:pic>
        <p:nvPicPr>
          <p:cNvPr id="16" name="Imagen 15">
            <a:extLst>
              <a:ext uri="{FF2B5EF4-FFF2-40B4-BE49-F238E27FC236}">
                <a16:creationId xmlns:a16="http://schemas.microsoft.com/office/drawing/2014/main" xmlns="" id="{7CE8D538-249A-4EA9-AF5F-72CBB19D0DDE}"/>
              </a:ext>
            </a:extLst>
          </p:cNvPr>
          <p:cNvPicPr>
            <a:picLocks noChangeAspect="1"/>
          </p:cNvPicPr>
          <p:nvPr/>
        </p:nvPicPr>
        <p:blipFill>
          <a:blip r:embed="rId6"/>
          <a:stretch>
            <a:fillRect/>
          </a:stretch>
        </p:blipFill>
        <p:spPr>
          <a:xfrm>
            <a:off x="6799811" y="1798488"/>
            <a:ext cx="1976659" cy="3514061"/>
          </a:xfrm>
          <a:prstGeom prst="rect">
            <a:avLst/>
          </a:prstGeom>
        </p:spPr>
      </p:pic>
    </p:spTree>
    <p:extLst>
      <p:ext uri="{BB962C8B-B14F-4D97-AF65-F5344CB8AC3E}">
        <p14:creationId xmlns:p14="http://schemas.microsoft.com/office/powerpoint/2010/main" val="2020835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xmlns="" id="{292E1D04-EBB4-4EF8-84A2-72139445E9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Imagen 9">
            <a:extLst>
              <a:ext uri="{FF2B5EF4-FFF2-40B4-BE49-F238E27FC236}">
                <a16:creationId xmlns:a16="http://schemas.microsoft.com/office/drawing/2014/main" xmlns="" id="{06AF1922-72D3-4654-9188-AA6ED0759872}"/>
              </a:ext>
            </a:extLst>
          </p:cNvPr>
          <p:cNvPicPr>
            <a:picLocks noChangeAspect="1"/>
          </p:cNvPicPr>
          <p:nvPr/>
        </p:nvPicPr>
        <p:blipFill>
          <a:blip r:embed="rId3"/>
          <a:stretch>
            <a:fillRect/>
          </a:stretch>
        </p:blipFill>
        <p:spPr>
          <a:xfrm>
            <a:off x="5384647" y="828912"/>
            <a:ext cx="4888780" cy="5668757"/>
          </a:xfrm>
          <a:prstGeom prst="rect">
            <a:avLst/>
          </a:prstGeom>
        </p:spPr>
      </p:pic>
      <p:sp>
        <p:nvSpPr>
          <p:cNvPr id="12" name="Marcador de texto 3">
            <a:extLst>
              <a:ext uri="{FF2B5EF4-FFF2-40B4-BE49-F238E27FC236}">
                <a16:creationId xmlns:a16="http://schemas.microsoft.com/office/drawing/2014/main" xmlns="" id="{64D3D788-CAF7-45FB-AE78-0C98037A6F82}"/>
              </a:ext>
            </a:extLst>
          </p:cNvPr>
          <p:cNvSpPr txBox="1">
            <a:spLocks/>
          </p:cNvSpPr>
          <p:nvPr/>
        </p:nvSpPr>
        <p:spPr>
          <a:xfrm>
            <a:off x="1136267" y="2602936"/>
            <a:ext cx="4901609" cy="1346761"/>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just">
              <a:buNone/>
            </a:pPr>
            <a:r>
              <a:rPr lang="es-ES" sz="2000" dirty="0"/>
              <a:t>En está sección se publicarán los cursos ofertados por el ICALUGO, siendo posible la inscripción a través de la propia aplicación.</a:t>
            </a:r>
          </a:p>
        </p:txBody>
      </p:sp>
      <p:pic>
        <p:nvPicPr>
          <p:cNvPr id="11" name="Imagen 10">
            <a:extLst>
              <a:ext uri="{FF2B5EF4-FFF2-40B4-BE49-F238E27FC236}">
                <a16:creationId xmlns:a16="http://schemas.microsoft.com/office/drawing/2014/main" xmlns="" id="{19C51BEE-A62D-4560-9F1A-8BCD03B3F7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6830" y="0"/>
            <a:ext cx="2164070" cy="701912"/>
          </a:xfrm>
          <a:prstGeom prst="rect">
            <a:avLst/>
          </a:prstGeom>
        </p:spPr>
      </p:pic>
      <p:pic>
        <p:nvPicPr>
          <p:cNvPr id="13" name="Imagen 12">
            <a:extLst>
              <a:ext uri="{FF2B5EF4-FFF2-40B4-BE49-F238E27FC236}">
                <a16:creationId xmlns:a16="http://schemas.microsoft.com/office/drawing/2014/main" xmlns="" id="{6BC7A855-45BF-40D3-B026-D405AEDFABBB}"/>
              </a:ext>
            </a:extLst>
          </p:cNvPr>
          <p:cNvPicPr>
            <a:picLocks noChangeAspect="1"/>
          </p:cNvPicPr>
          <p:nvPr/>
        </p:nvPicPr>
        <p:blipFill>
          <a:blip r:embed="rId5"/>
          <a:stretch>
            <a:fillRect/>
          </a:stretch>
        </p:blipFill>
        <p:spPr>
          <a:xfrm>
            <a:off x="878873" y="4996664"/>
            <a:ext cx="3000003" cy="1265744"/>
          </a:xfrm>
          <a:prstGeom prst="rect">
            <a:avLst/>
          </a:prstGeom>
        </p:spPr>
      </p:pic>
      <p:sp>
        <p:nvSpPr>
          <p:cNvPr id="14" name="Título 1">
            <a:extLst>
              <a:ext uri="{FF2B5EF4-FFF2-40B4-BE49-F238E27FC236}">
                <a16:creationId xmlns:a16="http://schemas.microsoft.com/office/drawing/2014/main" xmlns="" id="{3F223700-004B-4BFC-B461-98CD341E42B6}"/>
              </a:ext>
            </a:extLst>
          </p:cNvPr>
          <p:cNvSpPr>
            <a:spLocks noGrp="1"/>
          </p:cNvSpPr>
          <p:nvPr>
            <p:ph type="title"/>
          </p:nvPr>
        </p:nvSpPr>
        <p:spPr>
          <a:xfrm>
            <a:off x="683276" y="471993"/>
            <a:ext cx="3195600" cy="692058"/>
          </a:xfrm>
        </p:spPr>
        <p:txBody>
          <a:bodyPr/>
          <a:lstStyle/>
          <a:p>
            <a:r>
              <a:rPr lang="es-ES" b="1" dirty="0">
                <a:solidFill>
                  <a:srgbClr val="CA0138"/>
                </a:solidFill>
              </a:rPr>
              <a:t>FORMACIÓN</a:t>
            </a:r>
            <a:endParaRPr lang="es-ES" sz="2800" b="1" dirty="0">
              <a:solidFill>
                <a:srgbClr val="CA0138"/>
              </a:solidFill>
            </a:endParaRPr>
          </a:p>
        </p:txBody>
      </p:sp>
      <p:pic>
        <p:nvPicPr>
          <p:cNvPr id="16" name="Imagen 15">
            <a:extLst>
              <a:ext uri="{FF2B5EF4-FFF2-40B4-BE49-F238E27FC236}">
                <a16:creationId xmlns:a16="http://schemas.microsoft.com/office/drawing/2014/main" xmlns="" id="{1D73CE9F-56CC-4DB4-BC5D-1FBB84F6B190}"/>
              </a:ext>
            </a:extLst>
          </p:cNvPr>
          <p:cNvPicPr>
            <a:picLocks noChangeAspect="1"/>
          </p:cNvPicPr>
          <p:nvPr/>
        </p:nvPicPr>
        <p:blipFill>
          <a:blip r:embed="rId6"/>
          <a:stretch>
            <a:fillRect/>
          </a:stretch>
        </p:blipFill>
        <p:spPr>
          <a:xfrm>
            <a:off x="6838682" y="1810715"/>
            <a:ext cx="1973528" cy="3508495"/>
          </a:xfrm>
          <a:prstGeom prst="rect">
            <a:avLst/>
          </a:prstGeom>
        </p:spPr>
      </p:pic>
      <p:pic>
        <p:nvPicPr>
          <p:cNvPr id="4" name="Imagen 3" descr="Imagen que contiene captura de pantalla&#10;&#10;Descripción generada con confianza muy alta">
            <a:extLst>
              <a:ext uri="{FF2B5EF4-FFF2-40B4-BE49-F238E27FC236}">
                <a16:creationId xmlns:a16="http://schemas.microsoft.com/office/drawing/2014/main" xmlns="" id="{8AD5C8FC-2CE9-4CEE-83E3-F87FFDA6B802}"/>
              </a:ext>
            </a:extLst>
          </p:cNvPr>
          <p:cNvPicPr>
            <a:picLocks noChangeAspect="1"/>
          </p:cNvPicPr>
          <p:nvPr/>
        </p:nvPicPr>
        <p:blipFill>
          <a:blip r:embed="rId7"/>
          <a:stretch>
            <a:fillRect/>
          </a:stretch>
        </p:blipFill>
        <p:spPr>
          <a:xfrm>
            <a:off x="6838682" y="1810715"/>
            <a:ext cx="1973528" cy="3508495"/>
          </a:xfrm>
          <a:prstGeom prst="rect">
            <a:avLst/>
          </a:prstGeom>
        </p:spPr>
      </p:pic>
    </p:spTree>
    <p:extLst>
      <p:ext uri="{BB962C8B-B14F-4D97-AF65-F5344CB8AC3E}">
        <p14:creationId xmlns:p14="http://schemas.microsoft.com/office/powerpoint/2010/main" val="2287976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xmlns="" id="{292E1D04-EBB4-4EF8-84A2-72139445E9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Imagen 9">
            <a:extLst>
              <a:ext uri="{FF2B5EF4-FFF2-40B4-BE49-F238E27FC236}">
                <a16:creationId xmlns:a16="http://schemas.microsoft.com/office/drawing/2014/main" xmlns="" id="{06AF1922-72D3-4654-9188-AA6ED0759872}"/>
              </a:ext>
            </a:extLst>
          </p:cNvPr>
          <p:cNvPicPr>
            <a:picLocks noChangeAspect="1"/>
          </p:cNvPicPr>
          <p:nvPr/>
        </p:nvPicPr>
        <p:blipFill>
          <a:blip r:embed="rId2"/>
          <a:stretch>
            <a:fillRect/>
          </a:stretch>
        </p:blipFill>
        <p:spPr>
          <a:xfrm>
            <a:off x="5346575" y="841612"/>
            <a:ext cx="4888780" cy="5668757"/>
          </a:xfrm>
          <a:prstGeom prst="rect">
            <a:avLst/>
          </a:prstGeom>
        </p:spPr>
      </p:pic>
      <p:sp>
        <p:nvSpPr>
          <p:cNvPr id="12" name="Marcador de texto 3">
            <a:extLst>
              <a:ext uri="{FF2B5EF4-FFF2-40B4-BE49-F238E27FC236}">
                <a16:creationId xmlns:a16="http://schemas.microsoft.com/office/drawing/2014/main" xmlns="" id="{64D3D788-CAF7-45FB-AE78-0C98037A6F82}"/>
              </a:ext>
            </a:extLst>
          </p:cNvPr>
          <p:cNvSpPr txBox="1">
            <a:spLocks/>
          </p:cNvSpPr>
          <p:nvPr/>
        </p:nvSpPr>
        <p:spPr>
          <a:xfrm>
            <a:off x="1552619" y="2725551"/>
            <a:ext cx="5061097" cy="701909"/>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s-ES" sz="2000" dirty="0"/>
              <a:t>La aplicación cuenta con la ubicación de los juzgados a través de un mapa, facilitando la localización y contacto. </a:t>
            </a:r>
          </a:p>
        </p:txBody>
      </p:sp>
      <p:pic>
        <p:nvPicPr>
          <p:cNvPr id="11" name="Imagen 10">
            <a:extLst>
              <a:ext uri="{FF2B5EF4-FFF2-40B4-BE49-F238E27FC236}">
                <a16:creationId xmlns:a16="http://schemas.microsoft.com/office/drawing/2014/main" xmlns="" id="{2C95B1D5-5F70-43F2-93B6-6842EAFA7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6830" y="0"/>
            <a:ext cx="2164070" cy="701912"/>
          </a:xfrm>
          <a:prstGeom prst="rect">
            <a:avLst/>
          </a:prstGeom>
        </p:spPr>
      </p:pic>
      <p:pic>
        <p:nvPicPr>
          <p:cNvPr id="13" name="Imagen 12">
            <a:extLst>
              <a:ext uri="{FF2B5EF4-FFF2-40B4-BE49-F238E27FC236}">
                <a16:creationId xmlns:a16="http://schemas.microsoft.com/office/drawing/2014/main" xmlns="" id="{467C022A-93AE-44C3-A323-1B34A081CF14}"/>
              </a:ext>
            </a:extLst>
          </p:cNvPr>
          <p:cNvPicPr>
            <a:picLocks noChangeAspect="1"/>
          </p:cNvPicPr>
          <p:nvPr/>
        </p:nvPicPr>
        <p:blipFill>
          <a:blip r:embed="rId4"/>
          <a:stretch>
            <a:fillRect/>
          </a:stretch>
        </p:blipFill>
        <p:spPr>
          <a:xfrm>
            <a:off x="878873" y="4996664"/>
            <a:ext cx="3000003" cy="1265744"/>
          </a:xfrm>
          <a:prstGeom prst="rect">
            <a:avLst/>
          </a:prstGeom>
        </p:spPr>
      </p:pic>
      <p:sp>
        <p:nvSpPr>
          <p:cNvPr id="14" name="Título 1">
            <a:extLst>
              <a:ext uri="{FF2B5EF4-FFF2-40B4-BE49-F238E27FC236}">
                <a16:creationId xmlns:a16="http://schemas.microsoft.com/office/drawing/2014/main" xmlns="" id="{616BED89-B1CE-4D3F-A20A-E2AFDD7CEF54}"/>
              </a:ext>
            </a:extLst>
          </p:cNvPr>
          <p:cNvSpPr>
            <a:spLocks noGrp="1"/>
          </p:cNvSpPr>
          <p:nvPr>
            <p:ph type="title"/>
          </p:nvPr>
        </p:nvSpPr>
        <p:spPr>
          <a:xfrm>
            <a:off x="683276" y="471992"/>
            <a:ext cx="3812524" cy="826251"/>
          </a:xfrm>
        </p:spPr>
        <p:txBody>
          <a:bodyPr/>
          <a:lstStyle/>
          <a:p>
            <a:r>
              <a:rPr lang="es-ES" b="1" dirty="0">
                <a:solidFill>
                  <a:srgbClr val="CA0138"/>
                </a:solidFill>
              </a:rPr>
              <a:t>JUZGADOS</a:t>
            </a:r>
            <a:endParaRPr lang="es-ES" sz="2800" b="1" dirty="0">
              <a:solidFill>
                <a:srgbClr val="CA0138"/>
              </a:solidFill>
            </a:endParaRPr>
          </a:p>
        </p:txBody>
      </p:sp>
      <p:pic>
        <p:nvPicPr>
          <p:cNvPr id="4" name="Imagen 3" descr="Imagen que contiene texto&#10;&#10;Descripción generada con confianza muy alta">
            <a:extLst>
              <a:ext uri="{FF2B5EF4-FFF2-40B4-BE49-F238E27FC236}">
                <a16:creationId xmlns:a16="http://schemas.microsoft.com/office/drawing/2014/main" xmlns="" id="{38F81C3E-725C-4F90-9863-96365E37E66B}"/>
              </a:ext>
            </a:extLst>
          </p:cNvPr>
          <p:cNvPicPr>
            <a:picLocks noChangeAspect="1"/>
          </p:cNvPicPr>
          <p:nvPr/>
        </p:nvPicPr>
        <p:blipFill rotWithShape="1">
          <a:blip r:embed="rId5"/>
          <a:srcRect b="6883"/>
          <a:stretch/>
        </p:blipFill>
        <p:spPr>
          <a:xfrm>
            <a:off x="6803214" y="1817824"/>
            <a:ext cx="1975501" cy="3535012"/>
          </a:xfrm>
          <a:prstGeom prst="rect">
            <a:avLst/>
          </a:prstGeom>
        </p:spPr>
      </p:pic>
    </p:spTree>
    <p:extLst>
      <p:ext uri="{BB962C8B-B14F-4D97-AF65-F5344CB8AC3E}">
        <p14:creationId xmlns:p14="http://schemas.microsoft.com/office/powerpoint/2010/main" val="1123288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xmlns="" id="{292E1D04-EBB4-4EF8-84A2-72139445E9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Imagen 9">
            <a:extLst>
              <a:ext uri="{FF2B5EF4-FFF2-40B4-BE49-F238E27FC236}">
                <a16:creationId xmlns:a16="http://schemas.microsoft.com/office/drawing/2014/main" xmlns="" id="{06AF1922-72D3-4654-9188-AA6ED0759872}"/>
              </a:ext>
            </a:extLst>
          </p:cNvPr>
          <p:cNvPicPr>
            <a:picLocks noChangeAspect="1"/>
          </p:cNvPicPr>
          <p:nvPr/>
        </p:nvPicPr>
        <p:blipFill>
          <a:blip r:embed="rId2"/>
          <a:stretch>
            <a:fillRect/>
          </a:stretch>
        </p:blipFill>
        <p:spPr>
          <a:xfrm>
            <a:off x="5379578" y="818022"/>
            <a:ext cx="4888780" cy="5668757"/>
          </a:xfrm>
          <a:prstGeom prst="rect">
            <a:avLst/>
          </a:prstGeom>
        </p:spPr>
      </p:pic>
      <p:sp>
        <p:nvSpPr>
          <p:cNvPr id="12" name="Marcador de texto 3">
            <a:extLst>
              <a:ext uri="{FF2B5EF4-FFF2-40B4-BE49-F238E27FC236}">
                <a16:creationId xmlns:a16="http://schemas.microsoft.com/office/drawing/2014/main" xmlns="" id="{64D3D788-CAF7-45FB-AE78-0C98037A6F82}"/>
              </a:ext>
            </a:extLst>
          </p:cNvPr>
          <p:cNvSpPr txBox="1">
            <a:spLocks/>
          </p:cNvSpPr>
          <p:nvPr/>
        </p:nvSpPr>
        <p:spPr>
          <a:xfrm>
            <a:off x="1698763" y="2611719"/>
            <a:ext cx="4816549" cy="2441790"/>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s-ES" sz="2000" dirty="0"/>
              <a:t>Directorio telefónico con posibilidad de llamada rápida desde el propio dispositivo.</a:t>
            </a:r>
          </a:p>
        </p:txBody>
      </p:sp>
      <p:pic>
        <p:nvPicPr>
          <p:cNvPr id="11" name="Imagen 10">
            <a:extLst>
              <a:ext uri="{FF2B5EF4-FFF2-40B4-BE49-F238E27FC236}">
                <a16:creationId xmlns:a16="http://schemas.microsoft.com/office/drawing/2014/main" xmlns="" id="{0BBC60FB-5E11-4646-8D09-A2092B045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6830" y="0"/>
            <a:ext cx="2164070" cy="701912"/>
          </a:xfrm>
          <a:prstGeom prst="rect">
            <a:avLst/>
          </a:prstGeom>
        </p:spPr>
      </p:pic>
      <p:pic>
        <p:nvPicPr>
          <p:cNvPr id="13" name="Imagen 12">
            <a:extLst>
              <a:ext uri="{FF2B5EF4-FFF2-40B4-BE49-F238E27FC236}">
                <a16:creationId xmlns:a16="http://schemas.microsoft.com/office/drawing/2014/main" xmlns="" id="{6ED4F7AF-B44E-4A70-BCC1-65135D056EBD}"/>
              </a:ext>
            </a:extLst>
          </p:cNvPr>
          <p:cNvPicPr>
            <a:picLocks noChangeAspect="1"/>
          </p:cNvPicPr>
          <p:nvPr/>
        </p:nvPicPr>
        <p:blipFill>
          <a:blip r:embed="rId4"/>
          <a:stretch>
            <a:fillRect/>
          </a:stretch>
        </p:blipFill>
        <p:spPr>
          <a:xfrm>
            <a:off x="878873" y="4996664"/>
            <a:ext cx="3000003" cy="1265744"/>
          </a:xfrm>
          <a:prstGeom prst="rect">
            <a:avLst/>
          </a:prstGeom>
        </p:spPr>
      </p:pic>
      <p:sp>
        <p:nvSpPr>
          <p:cNvPr id="14" name="Título 1">
            <a:extLst>
              <a:ext uri="{FF2B5EF4-FFF2-40B4-BE49-F238E27FC236}">
                <a16:creationId xmlns:a16="http://schemas.microsoft.com/office/drawing/2014/main" xmlns="" id="{19AF9465-12B0-4705-A373-7FE24339F546}"/>
              </a:ext>
            </a:extLst>
          </p:cNvPr>
          <p:cNvSpPr>
            <a:spLocks noGrp="1"/>
          </p:cNvSpPr>
          <p:nvPr>
            <p:ph type="title"/>
          </p:nvPr>
        </p:nvSpPr>
        <p:spPr>
          <a:xfrm>
            <a:off x="683276" y="471993"/>
            <a:ext cx="3304524" cy="692058"/>
          </a:xfrm>
        </p:spPr>
        <p:txBody>
          <a:bodyPr/>
          <a:lstStyle/>
          <a:p>
            <a:r>
              <a:rPr lang="es-ES" b="1" dirty="0">
                <a:solidFill>
                  <a:srgbClr val="CA0138"/>
                </a:solidFill>
              </a:rPr>
              <a:t>TELÉFONOS</a:t>
            </a:r>
            <a:endParaRPr lang="es-ES" sz="2800" b="1" dirty="0">
              <a:solidFill>
                <a:srgbClr val="CA0138"/>
              </a:solidFill>
            </a:endParaRPr>
          </a:p>
        </p:txBody>
      </p:sp>
      <p:pic>
        <p:nvPicPr>
          <p:cNvPr id="19" name="Imagen 18">
            <a:extLst>
              <a:ext uri="{FF2B5EF4-FFF2-40B4-BE49-F238E27FC236}">
                <a16:creationId xmlns:a16="http://schemas.microsoft.com/office/drawing/2014/main" xmlns="" id="{DBBC233D-3393-434A-9808-F145EC278F59}"/>
              </a:ext>
            </a:extLst>
          </p:cNvPr>
          <p:cNvPicPr>
            <a:picLocks noChangeAspect="1"/>
          </p:cNvPicPr>
          <p:nvPr/>
        </p:nvPicPr>
        <p:blipFill>
          <a:blip r:embed="rId5"/>
          <a:stretch>
            <a:fillRect/>
          </a:stretch>
        </p:blipFill>
        <p:spPr>
          <a:xfrm>
            <a:off x="6832069" y="1793893"/>
            <a:ext cx="1977673" cy="3515862"/>
          </a:xfrm>
          <a:prstGeom prst="rect">
            <a:avLst/>
          </a:prstGeom>
        </p:spPr>
      </p:pic>
    </p:spTree>
    <p:extLst>
      <p:ext uri="{BB962C8B-B14F-4D97-AF65-F5344CB8AC3E}">
        <p14:creationId xmlns:p14="http://schemas.microsoft.com/office/powerpoint/2010/main" val="2569061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xmlns="" id="{292E1D04-EBB4-4EF8-84A2-72139445E9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Imagen 9">
            <a:extLst>
              <a:ext uri="{FF2B5EF4-FFF2-40B4-BE49-F238E27FC236}">
                <a16:creationId xmlns:a16="http://schemas.microsoft.com/office/drawing/2014/main" xmlns="" id="{06AF1922-72D3-4654-9188-AA6ED0759872}"/>
              </a:ext>
            </a:extLst>
          </p:cNvPr>
          <p:cNvPicPr>
            <a:picLocks noChangeAspect="1"/>
          </p:cNvPicPr>
          <p:nvPr/>
        </p:nvPicPr>
        <p:blipFill>
          <a:blip r:embed="rId3"/>
          <a:stretch>
            <a:fillRect/>
          </a:stretch>
        </p:blipFill>
        <p:spPr>
          <a:xfrm>
            <a:off x="5384043" y="834951"/>
            <a:ext cx="4888780" cy="5668757"/>
          </a:xfrm>
          <a:prstGeom prst="rect">
            <a:avLst/>
          </a:prstGeom>
        </p:spPr>
      </p:pic>
      <p:sp>
        <p:nvSpPr>
          <p:cNvPr id="12" name="Marcador de texto 3">
            <a:extLst>
              <a:ext uri="{FF2B5EF4-FFF2-40B4-BE49-F238E27FC236}">
                <a16:creationId xmlns:a16="http://schemas.microsoft.com/office/drawing/2014/main" xmlns="" id="{64D3D788-CAF7-45FB-AE78-0C98037A6F82}"/>
              </a:ext>
            </a:extLst>
          </p:cNvPr>
          <p:cNvSpPr txBox="1">
            <a:spLocks/>
          </p:cNvSpPr>
          <p:nvPr/>
        </p:nvSpPr>
        <p:spPr>
          <a:xfrm>
            <a:off x="1488356" y="2795794"/>
            <a:ext cx="4986670" cy="692056"/>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s-ES" sz="2000" dirty="0"/>
              <a:t>El ICALUGO publicará imágenes de interés general en este apartado.</a:t>
            </a:r>
          </a:p>
        </p:txBody>
      </p:sp>
      <p:pic>
        <p:nvPicPr>
          <p:cNvPr id="11" name="Imagen 10">
            <a:extLst>
              <a:ext uri="{FF2B5EF4-FFF2-40B4-BE49-F238E27FC236}">
                <a16:creationId xmlns:a16="http://schemas.microsoft.com/office/drawing/2014/main" xmlns="" id="{2DF6F760-6182-402F-A722-AA1222728C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6830" y="0"/>
            <a:ext cx="2164070" cy="701912"/>
          </a:xfrm>
          <a:prstGeom prst="rect">
            <a:avLst/>
          </a:prstGeom>
        </p:spPr>
      </p:pic>
      <p:pic>
        <p:nvPicPr>
          <p:cNvPr id="13" name="Imagen 12">
            <a:extLst>
              <a:ext uri="{FF2B5EF4-FFF2-40B4-BE49-F238E27FC236}">
                <a16:creationId xmlns:a16="http://schemas.microsoft.com/office/drawing/2014/main" xmlns="" id="{94DCFB21-26F3-4425-9E93-6F3514BB444C}"/>
              </a:ext>
            </a:extLst>
          </p:cNvPr>
          <p:cNvPicPr>
            <a:picLocks noChangeAspect="1"/>
          </p:cNvPicPr>
          <p:nvPr/>
        </p:nvPicPr>
        <p:blipFill>
          <a:blip r:embed="rId5"/>
          <a:stretch>
            <a:fillRect/>
          </a:stretch>
        </p:blipFill>
        <p:spPr>
          <a:xfrm>
            <a:off x="878873" y="4996664"/>
            <a:ext cx="3000003" cy="1265744"/>
          </a:xfrm>
          <a:prstGeom prst="rect">
            <a:avLst/>
          </a:prstGeom>
        </p:spPr>
      </p:pic>
      <p:sp>
        <p:nvSpPr>
          <p:cNvPr id="14" name="Título 1">
            <a:extLst>
              <a:ext uri="{FF2B5EF4-FFF2-40B4-BE49-F238E27FC236}">
                <a16:creationId xmlns:a16="http://schemas.microsoft.com/office/drawing/2014/main" xmlns="" id="{5D75CD2F-EFD1-4D3A-A5A7-40B18E08041D}"/>
              </a:ext>
            </a:extLst>
          </p:cNvPr>
          <p:cNvSpPr>
            <a:spLocks noGrp="1"/>
          </p:cNvSpPr>
          <p:nvPr>
            <p:ph type="title"/>
          </p:nvPr>
        </p:nvSpPr>
        <p:spPr>
          <a:xfrm>
            <a:off x="683276" y="471993"/>
            <a:ext cx="5273024" cy="692056"/>
          </a:xfrm>
        </p:spPr>
        <p:txBody>
          <a:bodyPr/>
          <a:lstStyle/>
          <a:p>
            <a:r>
              <a:rPr lang="es-ES" b="1" dirty="0">
                <a:solidFill>
                  <a:srgbClr val="CA0138"/>
                </a:solidFill>
              </a:rPr>
              <a:t>GALERÍA DE IMÁGENES</a:t>
            </a:r>
            <a:endParaRPr lang="es-ES" sz="2800" b="1" dirty="0">
              <a:solidFill>
                <a:srgbClr val="CA0138"/>
              </a:solidFill>
            </a:endParaRPr>
          </a:p>
        </p:txBody>
      </p:sp>
      <p:pic>
        <p:nvPicPr>
          <p:cNvPr id="16" name="Imagen 15">
            <a:extLst>
              <a:ext uri="{FF2B5EF4-FFF2-40B4-BE49-F238E27FC236}">
                <a16:creationId xmlns:a16="http://schemas.microsoft.com/office/drawing/2014/main" xmlns="" id="{623315B5-22B0-4D3D-AEFF-5E2CE4D61CE0}"/>
              </a:ext>
            </a:extLst>
          </p:cNvPr>
          <p:cNvPicPr>
            <a:picLocks noChangeAspect="1"/>
          </p:cNvPicPr>
          <p:nvPr/>
        </p:nvPicPr>
        <p:blipFill>
          <a:blip r:embed="rId6"/>
          <a:stretch>
            <a:fillRect/>
          </a:stretch>
        </p:blipFill>
        <p:spPr>
          <a:xfrm>
            <a:off x="6837872" y="1813087"/>
            <a:ext cx="1981790" cy="3523182"/>
          </a:xfrm>
          <a:prstGeom prst="rect">
            <a:avLst/>
          </a:prstGeom>
        </p:spPr>
      </p:pic>
    </p:spTree>
    <p:extLst>
      <p:ext uri="{BB962C8B-B14F-4D97-AF65-F5344CB8AC3E}">
        <p14:creationId xmlns:p14="http://schemas.microsoft.com/office/powerpoint/2010/main" val="9374533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xmlns="" id="{292E1D04-EBB4-4EF8-84A2-72139445E9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Imagen 9">
            <a:extLst>
              <a:ext uri="{FF2B5EF4-FFF2-40B4-BE49-F238E27FC236}">
                <a16:creationId xmlns:a16="http://schemas.microsoft.com/office/drawing/2014/main" xmlns="" id="{06AF1922-72D3-4654-9188-AA6ED0759872}"/>
              </a:ext>
            </a:extLst>
          </p:cNvPr>
          <p:cNvPicPr>
            <a:picLocks noChangeAspect="1"/>
          </p:cNvPicPr>
          <p:nvPr/>
        </p:nvPicPr>
        <p:blipFill>
          <a:blip r:embed="rId2"/>
          <a:stretch>
            <a:fillRect/>
          </a:stretch>
        </p:blipFill>
        <p:spPr>
          <a:xfrm>
            <a:off x="3647249" y="1024248"/>
            <a:ext cx="4888780" cy="5668757"/>
          </a:xfrm>
          <a:prstGeom prst="rect">
            <a:avLst/>
          </a:prstGeom>
        </p:spPr>
      </p:pic>
      <p:pic>
        <p:nvPicPr>
          <p:cNvPr id="13" name="Imagen 12">
            <a:extLst>
              <a:ext uri="{FF2B5EF4-FFF2-40B4-BE49-F238E27FC236}">
                <a16:creationId xmlns:a16="http://schemas.microsoft.com/office/drawing/2014/main" xmlns="" id="{DDF71C6E-BCC2-46CC-A2ED-11488F882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6830" y="0"/>
            <a:ext cx="2164070" cy="701912"/>
          </a:xfrm>
          <a:prstGeom prst="rect">
            <a:avLst/>
          </a:prstGeom>
        </p:spPr>
      </p:pic>
      <p:pic>
        <p:nvPicPr>
          <p:cNvPr id="14" name="Imagen 13">
            <a:extLst>
              <a:ext uri="{FF2B5EF4-FFF2-40B4-BE49-F238E27FC236}">
                <a16:creationId xmlns:a16="http://schemas.microsoft.com/office/drawing/2014/main" xmlns="" id="{8DFEFA63-C050-4DCD-9E76-A940F5A73EFA}"/>
              </a:ext>
            </a:extLst>
          </p:cNvPr>
          <p:cNvPicPr>
            <a:picLocks noChangeAspect="1"/>
          </p:cNvPicPr>
          <p:nvPr/>
        </p:nvPicPr>
        <p:blipFill>
          <a:blip r:embed="rId4"/>
          <a:stretch>
            <a:fillRect/>
          </a:stretch>
        </p:blipFill>
        <p:spPr>
          <a:xfrm>
            <a:off x="878873" y="4996664"/>
            <a:ext cx="3000003" cy="1265744"/>
          </a:xfrm>
          <a:prstGeom prst="rect">
            <a:avLst/>
          </a:prstGeom>
        </p:spPr>
      </p:pic>
      <p:sp>
        <p:nvSpPr>
          <p:cNvPr id="15" name="Título 1">
            <a:extLst>
              <a:ext uri="{FF2B5EF4-FFF2-40B4-BE49-F238E27FC236}">
                <a16:creationId xmlns:a16="http://schemas.microsoft.com/office/drawing/2014/main" xmlns="" id="{FB325FE1-E1E7-44BD-A2C2-2806A1871D96}"/>
              </a:ext>
            </a:extLst>
          </p:cNvPr>
          <p:cNvSpPr>
            <a:spLocks noGrp="1"/>
          </p:cNvSpPr>
          <p:nvPr>
            <p:ph type="title"/>
          </p:nvPr>
        </p:nvSpPr>
        <p:spPr>
          <a:xfrm>
            <a:off x="683276" y="471993"/>
            <a:ext cx="6309074" cy="701912"/>
          </a:xfrm>
        </p:spPr>
        <p:txBody>
          <a:bodyPr/>
          <a:lstStyle/>
          <a:p>
            <a:r>
              <a:rPr lang="es-ES" b="1" dirty="0">
                <a:solidFill>
                  <a:srgbClr val="CA0138"/>
                </a:solidFill>
              </a:rPr>
              <a:t>PREGUNTAS Y COMENTARIOS</a:t>
            </a:r>
            <a:endParaRPr lang="es-ES" sz="2800" b="1" dirty="0">
              <a:solidFill>
                <a:srgbClr val="CA0138"/>
              </a:solidFill>
            </a:endParaRPr>
          </a:p>
        </p:txBody>
      </p:sp>
      <p:pic>
        <p:nvPicPr>
          <p:cNvPr id="17" name="Imagen 16">
            <a:extLst>
              <a:ext uri="{FF2B5EF4-FFF2-40B4-BE49-F238E27FC236}">
                <a16:creationId xmlns:a16="http://schemas.microsoft.com/office/drawing/2014/main" xmlns="" id="{BA8B32AC-F69F-43B2-99D0-0D2F71C95DE7}"/>
              </a:ext>
            </a:extLst>
          </p:cNvPr>
          <p:cNvPicPr>
            <a:picLocks noChangeAspect="1"/>
          </p:cNvPicPr>
          <p:nvPr/>
        </p:nvPicPr>
        <p:blipFill rotWithShape="1">
          <a:blip r:embed="rId5"/>
          <a:srcRect l="21738" r="21970"/>
          <a:stretch/>
        </p:blipFill>
        <p:spPr>
          <a:xfrm>
            <a:off x="5093622" y="2005782"/>
            <a:ext cx="1984040" cy="3524576"/>
          </a:xfrm>
          <a:prstGeom prst="rect">
            <a:avLst/>
          </a:prstGeom>
        </p:spPr>
      </p:pic>
    </p:spTree>
    <p:extLst>
      <p:ext uri="{BB962C8B-B14F-4D97-AF65-F5344CB8AC3E}">
        <p14:creationId xmlns:p14="http://schemas.microsoft.com/office/powerpoint/2010/main" val="199285819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2537" y="1829922"/>
            <a:ext cx="6965325" cy="1100948"/>
          </a:xfrm>
        </p:spPr>
        <p:txBody>
          <a:bodyPr>
            <a:normAutofit/>
          </a:bodyPr>
          <a:lstStyle/>
          <a:p>
            <a:pPr algn="ctr"/>
            <a:r>
              <a:rPr lang="es-ES" sz="6000" b="1" dirty="0">
                <a:solidFill>
                  <a:srgbClr val="CA0138"/>
                </a:solidFill>
              </a:rPr>
              <a:t>¡MUCHAS GRACIAS!</a:t>
            </a:r>
            <a:endParaRPr lang="es-ES" b="1" dirty="0">
              <a:solidFill>
                <a:srgbClr val="CA0138"/>
              </a:solidFill>
            </a:endParaRPr>
          </a:p>
        </p:txBody>
      </p:sp>
      <p:sp>
        <p:nvSpPr>
          <p:cNvPr id="3" name="Rectangle 1">
            <a:extLst>
              <a:ext uri="{FF2B5EF4-FFF2-40B4-BE49-F238E27FC236}">
                <a16:creationId xmlns:a16="http://schemas.microsoft.com/office/drawing/2014/main" xmlns="" id="{292E1D04-EBB4-4EF8-84A2-72139445E9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3" name="Imagen 12">
            <a:extLst>
              <a:ext uri="{FF2B5EF4-FFF2-40B4-BE49-F238E27FC236}">
                <a16:creationId xmlns:a16="http://schemas.microsoft.com/office/drawing/2014/main" xmlns="" id="{47AA68E5-4DC5-45E9-920B-07150C1AA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163" y="4147259"/>
            <a:ext cx="3395730" cy="1100947"/>
          </a:xfrm>
          <a:prstGeom prst="rect">
            <a:avLst/>
          </a:prstGeom>
        </p:spPr>
      </p:pic>
      <p:sp>
        <p:nvSpPr>
          <p:cNvPr id="15" name="Marcador de texto 3">
            <a:extLst>
              <a:ext uri="{FF2B5EF4-FFF2-40B4-BE49-F238E27FC236}">
                <a16:creationId xmlns:a16="http://schemas.microsoft.com/office/drawing/2014/main" xmlns="" id="{063D0640-0D92-4401-B86B-871D0D594E5E}"/>
              </a:ext>
            </a:extLst>
          </p:cNvPr>
          <p:cNvSpPr txBox="1">
            <a:spLocks/>
          </p:cNvSpPr>
          <p:nvPr/>
        </p:nvSpPr>
        <p:spPr>
          <a:xfrm>
            <a:off x="7569163" y="5178931"/>
            <a:ext cx="3395730" cy="128566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0"/>
              </a:spcBef>
              <a:spcAft>
                <a:spcPts val="0"/>
              </a:spcAft>
              <a:buNone/>
            </a:pPr>
            <a:r>
              <a:rPr lang="es-ES" dirty="0"/>
              <a:t>Pascual Veiga, 2</a:t>
            </a:r>
          </a:p>
          <a:p>
            <a:pPr marL="0" indent="0">
              <a:spcBef>
                <a:spcPts val="0"/>
              </a:spcBef>
              <a:spcAft>
                <a:spcPts val="0"/>
              </a:spcAft>
              <a:buNone/>
            </a:pPr>
            <a:r>
              <a:rPr lang="es-ES" sz="2000" dirty="0"/>
              <a:t>27002 Lugo </a:t>
            </a:r>
          </a:p>
          <a:p>
            <a:pPr marL="0" indent="0">
              <a:spcBef>
                <a:spcPts val="0"/>
              </a:spcBef>
              <a:spcAft>
                <a:spcPts val="0"/>
              </a:spcAft>
              <a:buNone/>
            </a:pPr>
            <a:r>
              <a:rPr lang="es-ES" sz="2000" b="1" dirty="0"/>
              <a:t>982 24 10 07</a:t>
            </a:r>
          </a:p>
        </p:txBody>
      </p:sp>
      <p:pic>
        <p:nvPicPr>
          <p:cNvPr id="11" name="Imagen 10">
            <a:extLst>
              <a:ext uri="{FF2B5EF4-FFF2-40B4-BE49-F238E27FC236}">
                <a16:creationId xmlns:a16="http://schemas.microsoft.com/office/drawing/2014/main" xmlns="" id="{B879CF15-9DA8-4E50-8549-100359BB0BB1}"/>
              </a:ext>
            </a:extLst>
          </p:cNvPr>
          <p:cNvPicPr>
            <a:picLocks noChangeAspect="1"/>
          </p:cNvPicPr>
          <p:nvPr/>
        </p:nvPicPr>
        <p:blipFill>
          <a:blip r:embed="rId3"/>
          <a:stretch>
            <a:fillRect/>
          </a:stretch>
        </p:blipFill>
        <p:spPr>
          <a:xfrm>
            <a:off x="822912" y="4176135"/>
            <a:ext cx="4668595" cy="1969747"/>
          </a:xfrm>
          <a:prstGeom prst="rect">
            <a:avLst/>
          </a:prstGeom>
        </p:spPr>
      </p:pic>
    </p:spTree>
    <p:extLst>
      <p:ext uri="{BB962C8B-B14F-4D97-AF65-F5344CB8AC3E}">
        <p14:creationId xmlns:p14="http://schemas.microsoft.com/office/powerpoint/2010/main" val="930309764"/>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6243" y="1039191"/>
            <a:ext cx="9723210" cy="3048000"/>
          </a:xfrm>
        </p:spPr>
        <p:txBody>
          <a:bodyPr>
            <a:normAutofit/>
          </a:bodyPr>
          <a:lstStyle/>
          <a:p>
            <a:r>
              <a:rPr lang="es-ES" sz="3600" dirty="0">
                <a:solidFill>
                  <a:schemeClr val="accent6">
                    <a:lumMod val="75000"/>
                  </a:schemeClr>
                </a:solidFill>
              </a:rPr>
              <a:t>El objetivo de la presentación es dar a conocer la nueva aplicación móvil del Ilustre Colegio de Abogados de Lugo. </a:t>
            </a:r>
          </a:p>
        </p:txBody>
      </p:sp>
      <p:pic>
        <p:nvPicPr>
          <p:cNvPr id="6" name="Imagen 5">
            <a:extLst>
              <a:ext uri="{FF2B5EF4-FFF2-40B4-BE49-F238E27FC236}">
                <a16:creationId xmlns:a16="http://schemas.microsoft.com/office/drawing/2014/main" xmlns="" id="{F2300001-FD6F-4013-A746-1C4CDE404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7630" y="49140"/>
            <a:ext cx="2164070" cy="701912"/>
          </a:xfrm>
          <a:prstGeom prst="rect">
            <a:avLst/>
          </a:prstGeom>
        </p:spPr>
      </p:pic>
      <p:pic>
        <p:nvPicPr>
          <p:cNvPr id="7" name="Imagen 6">
            <a:extLst>
              <a:ext uri="{FF2B5EF4-FFF2-40B4-BE49-F238E27FC236}">
                <a16:creationId xmlns:a16="http://schemas.microsoft.com/office/drawing/2014/main" xmlns="" id="{45B93C9D-2B0A-432B-B608-94C5B43749ED}"/>
              </a:ext>
            </a:extLst>
          </p:cNvPr>
          <p:cNvPicPr>
            <a:picLocks noChangeAspect="1"/>
          </p:cNvPicPr>
          <p:nvPr/>
        </p:nvPicPr>
        <p:blipFill>
          <a:blip r:embed="rId3"/>
          <a:stretch>
            <a:fillRect/>
          </a:stretch>
        </p:blipFill>
        <p:spPr>
          <a:xfrm>
            <a:off x="822912" y="4176135"/>
            <a:ext cx="4668595" cy="1969747"/>
          </a:xfrm>
          <a:prstGeom prst="rect">
            <a:avLst/>
          </a:prstGeom>
        </p:spPr>
      </p:pic>
    </p:spTree>
    <p:extLst>
      <p:ext uri="{BB962C8B-B14F-4D97-AF65-F5344CB8AC3E}">
        <p14:creationId xmlns:p14="http://schemas.microsoft.com/office/powerpoint/2010/main" val="354268440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283" y="595592"/>
            <a:ext cx="4405030" cy="591503"/>
          </a:xfrm>
        </p:spPr>
        <p:txBody>
          <a:bodyPr>
            <a:noAutofit/>
          </a:bodyPr>
          <a:lstStyle/>
          <a:p>
            <a:r>
              <a:rPr lang="es-ES" dirty="0">
                <a:solidFill>
                  <a:schemeClr val="accent6">
                    <a:lumMod val="75000"/>
                  </a:schemeClr>
                </a:solidFill>
              </a:rPr>
              <a:t>¿Dónde descargarla?</a:t>
            </a:r>
          </a:p>
        </p:txBody>
      </p:sp>
      <p:sp>
        <p:nvSpPr>
          <p:cNvPr id="5" name="Marcador de texto 3"/>
          <p:cNvSpPr txBox="1">
            <a:spLocks/>
          </p:cNvSpPr>
          <p:nvPr/>
        </p:nvSpPr>
        <p:spPr>
          <a:xfrm>
            <a:off x="677283" y="1885961"/>
            <a:ext cx="3400024" cy="271647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Font typeface="Arial" panose="020B0604020202020204" pitchFamily="34" charset="0"/>
              <a:buChar char="•"/>
            </a:pPr>
            <a:r>
              <a:rPr lang="es-ES" sz="1800" b="1" dirty="0"/>
              <a:t>Android</a:t>
            </a:r>
            <a:endParaRPr lang="es-ES" sz="1800" dirty="0"/>
          </a:p>
          <a:p>
            <a:pPr marL="0" indent="0">
              <a:buNone/>
            </a:pPr>
            <a:r>
              <a:rPr lang="es-ES" sz="1800" dirty="0"/>
              <a:t>	</a:t>
            </a:r>
            <a:r>
              <a:rPr lang="es-ES" sz="2000" dirty="0"/>
              <a:t>Google Play</a:t>
            </a:r>
          </a:p>
          <a:p>
            <a:pPr marL="0" indent="0">
              <a:buNone/>
            </a:pPr>
            <a:endParaRPr lang="es-ES" sz="2000" dirty="0"/>
          </a:p>
          <a:p>
            <a:pPr marL="0" indent="0">
              <a:buNone/>
            </a:pPr>
            <a:endParaRPr lang="es-ES" sz="2000" dirty="0"/>
          </a:p>
          <a:p>
            <a:pPr>
              <a:buFont typeface="Arial" panose="020B0604020202020204" pitchFamily="34" charset="0"/>
              <a:buChar char="•"/>
            </a:pPr>
            <a:r>
              <a:rPr lang="es-ES" sz="1800" b="1" dirty="0"/>
              <a:t>Apple (iOS)</a:t>
            </a:r>
            <a:r>
              <a:rPr lang="es-ES" sz="1800" dirty="0"/>
              <a:t>: </a:t>
            </a:r>
          </a:p>
          <a:p>
            <a:pPr marL="0" indent="0">
              <a:buNone/>
            </a:pPr>
            <a:r>
              <a:rPr lang="es-ES" sz="1800" dirty="0"/>
              <a:t>	</a:t>
            </a:r>
            <a:r>
              <a:rPr lang="es-ES" sz="2000" dirty="0"/>
              <a:t>App Store</a:t>
            </a:r>
          </a:p>
        </p:txBody>
      </p:sp>
      <p:pic>
        <p:nvPicPr>
          <p:cNvPr id="11" name="Gráfico 10">
            <a:extLst>
              <a:ext uri="{FF2B5EF4-FFF2-40B4-BE49-F238E27FC236}">
                <a16:creationId xmlns:a16="http://schemas.microsoft.com/office/drawing/2014/main" xmlns="" id="{3EA0D46F-5317-41BF-A0C1-3DED078B18B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289311" y="3399019"/>
            <a:ext cx="2937798" cy="982714"/>
          </a:xfrm>
          <a:prstGeom prst="rect">
            <a:avLst/>
          </a:prstGeom>
        </p:spPr>
      </p:pic>
      <p:pic>
        <p:nvPicPr>
          <p:cNvPr id="13" name="Gráfico 12">
            <a:extLst>
              <a:ext uri="{FF2B5EF4-FFF2-40B4-BE49-F238E27FC236}">
                <a16:creationId xmlns:a16="http://schemas.microsoft.com/office/drawing/2014/main" xmlns="" id="{086180BD-F250-45F8-9F59-C45A46C4908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289311" y="1751143"/>
            <a:ext cx="4850455" cy="985507"/>
          </a:xfrm>
          <a:prstGeom prst="rect">
            <a:avLst/>
          </a:prstGeom>
        </p:spPr>
      </p:pic>
      <p:pic>
        <p:nvPicPr>
          <p:cNvPr id="9" name="Imagen 8">
            <a:extLst>
              <a:ext uri="{FF2B5EF4-FFF2-40B4-BE49-F238E27FC236}">
                <a16:creationId xmlns:a16="http://schemas.microsoft.com/office/drawing/2014/main" xmlns="" id="{75771370-DAF9-4856-A765-7FA5EAB330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7630" y="49140"/>
            <a:ext cx="2164070" cy="701912"/>
          </a:xfrm>
          <a:prstGeom prst="rect">
            <a:avLst/>
          </a:prstGeom>
        </p:spPr>
      </p:pic>
      <p:pic>
        <p:nvPicPr>
          <p:cNvPr id="12" name="Imagen 11">
            <a:extLst>
              <a:ext uri="{FF2B5EF4-FFF2-40B4-BE49-F238E27FC236}">
                <a16:creationId xmlns:a16="http://schemas.microsoft.com/office/drawing/2014/main" xmlns="" id="{82F6A2ED-8D11-493B-974B-EF9D390DF352}"/>
              </a:ext>
            </a:extLst>
          </p:cNvPr>
          <p:cNvPicPr>
            <a:picLocks noChangeAspect="1"/>
          </p:cNvPicPr>
          <p:nvPr/>
        </p:nvPicPr>
        <p:blipFill>
          <a:blip r:embed="rId7"/>
          <a:stretch>
            <a:fillRect/>
          </a:stretch>
        </p:blipFill>
        <p:spPr>
          <a:xfrm>
            <a:off x="878873" y="4996664"/>
            <a:ext cx="3000003" cy="1265744"/>
          </a:xfrm>
          <a:prstGeom prst="rect">
            <a:avLst/>
          </a:prstGeom>
        </p:spPr>
      </p:pic>
    </p:spTree>
    <p:extLst>
      <p:ext uri="{BB962C8B-B14F-4D97-AF65-F5344CB8AC3E}">
        <p14:creationId xmlns:p14="http://schemas.microsoft.com/office/powerpoint/2010/main" val="870146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xmlns="" id="{A9EB4D4D-D0F7-4C9C-BF54-9294D64107ED}"/>
              </a:ext>
            </a:extLst>
          </p:cNvPr>
          <p:cNvPicPr>
            <a:picLocks noChangeAspect="1"/>
          </p:cNvPicPr>
          <p:nvPr/>
        </p:nvPicPr>
        <p:blipFill>
          <a:blip r:embed="rId3"/>
          <a:stretch>
            <a:fillRect/>
          </a:stretch>
        </p:blipFill>
        <p:spPr>
          <a:xfrm>
            <a:off x="4665866" y="519138"/>
            <a:ext cx="4888780" cy="5668757"/>
          </a:xfrm>
          <a:prstGeom prst="rect">
            <a:avLst/>
          </a:prstGeom>
        </p:spPr>
      </p:pic>
      <p:pic>
        <p:nvPicPr>
          <p:cNvPr id="11" name="Gráfico 10">
            <a:extLst>
              <a:ext uri="{FF2B5EF4-FFF2-40B4-BE49-F238E27FC236}">
                <a16:creationId xmlns:a16="http://schemas.microsoft.com/office/drawing/2014/main" xmlns="" id="{3EA0D46F-5317-41BF-A0C1-3DED078B18B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487764" y="999346"/>
            <a:ext cx="2205555" cy="737774"/>
          </a:xfrm>
          <a:prstGeom prst="rect">
            <a:avLst/>
          </a:prstGeom>
        </p:spPr>
      </p:pic>
      <p:pic>
        <p:nvPicPr>
          <p:cNvPr id="13" name="Gráfico 12">
            <a:extLst>
              <a:ext uri="{FF2B5EF4-FFF2-40B4-BE49-F238E27FC236}">
                <a16:creationId xmlns:a16="http://schemas.microsoft.com/office/drawing/2014/main" xmlns="" id="{086180BD-F250-45F8-9F59-C45A46C4908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73475" y="999346"/>
            <a:ext cx="2790650" cy="566999"/>
          </a:xfrm>
          <a:prstGeom prst="rect">
            <a:avLst/>
          </a:prstGeom>
        </p:spPr>
      </p:pic>
      <p:pic>
        <p:nvPicPr>
          <p:cNvPr id="10" name="Imagen 9">
            <a:extLst>
              <a:ext uri="{FF2B5EF4-FFF2-40B4-BE49-F238E27FC236}">
                <a16:creationId xmlns:a16="http://schemas.microsoft.com/office/drawing/2014/main" xmlns="" id="{809B2630-0C3C-431C-AD83-3C224E6C5E6F}"/>
              </a:ext>
            </a:extLst>
          </p:cNvPr>
          <p:cNvPicPr>
            <a:picLocks noChangeAspect="1"/>
          </p:cNvPicPr>
          <p:nvPr/>
        </p:nvPicPr>
        <p:blipFill>
          <a:blip r:embed="rId8"/>
          <a:stretch>
            <a:fillRect/>
          </a:stretch>
        </p:blipFill>
        <p:spPr>
          <a:xfrm>
            <a:off x="878873" y="4996664"/>
            <a:ext cx="3000003" cy="1265744"/>
          </a:xfrm>
          <a:prstGeom prst="rect">
            <a:avLst/>
          </a:prstGeom>
        </p:spPr>
      </p:pic>
      <p:pic>
        <p:nvPicPr>
          <p:cNvPr id="16" name="Imagen 15">
            <a:extLst>
              <a:ext uri="{FF2B5EF4-FFF2-40B4-BE49-F238E27FC236}">
                <a16:creationId xmlns:a16="http://schemas.microsoft.com/office/drawing/2014/main" xmlns="" id="{986C7D72-3770-4600-9949-B1764AD2BA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77630" y="49140"/>
            <a:ext cx="2164070" cy="701912"/>
          </a:xfrm>
          <a:prstGeom prst="rect">
            <a:avLst/>
          </a:prstGeom>
        </p:spPr>
      </p:pic>
      <p:pic>
        <p:nvPicPr>
          <p:cNvPr id="3" name="Imagen 2">
            <a:extLst>
              <a:ext uri="{FF2B5EF4-FFF2-40B4-BE49-F238E27FC236}">
                <a16:creationId xmlns:a16="http://schemas.microsoft.com/office/drawing/2014/main" xmlns="" id="{5DB15831-E70B-47AD-9FA3-7E143E712798}"/>
              </a:ext>
            </a:extLst>
          </p:cNvPr>
          <p:cNvPicPr>
            <a:picLocks noChangeAspect="1"/>
          </p:cNvPicPr>
          <p:nvPr/>
        </p:nvPicPr>
        <p:blipFill>
          <a:blip r:embed="rId10"/>
          <a:stretch>
            <a:fillRect/>
          </a:stretch>
        </p:blipFill>
        <p:spPr>
          <a:xfrm>
            <a:off x="3477368" y="1439038"/>
            <a:ext cx="2051765" cy="3647583"/>
          </a:xfrm>
          <a:prstGeom prst="rect">
            <a:avLst/>
          </a:prstGeom>
        </p:spPr>
      </p:pic>
      <p:pic>
        <p:nvPicPr>
          <p:cNvPr id="15" name="Imagen 14">
            <a:extLst>
              <a:ext uri="{FF2B5EF4-FFF2-40B4-BE49-F238E27FC236}">
                <a16:creationId xmlns:a16="http://schemas.microsoft.com/office/drawing/2014/main" xmlns="" id="{5DF0D8A9-8120-419B-B066-C407E18BB3B0}"/>
              </a:ext>
            </a:extLst>
          </p:cNvPr>
          <p:cNvPicPr>
            <a:picLocks noChangeAspect="1"/>
          </p:cNvPicPr>
          <p:nvPr/>
        </p:nvPicPr>
        <p:blipFill rotWithShape="1">
          <a:blip r:embed="rId11"/>
          <a:srcRect l="25651" r="20336"/>
          <a:stretch/>
        </p:blipFill>
        <p:spPr>
          <a:xfrm>
            <a:off x="3231560" y="719748"/>
            <a:ext cx="2642126" cy="5095415"/>
          </a:xfrm>
          <a:prstGeom prst="rect">
            <a:avLst/>
          </a:prstGeom>
        </p:spPr>
      </p:pic>
      <p:pic>
        <p:nvPicPr>
          <p:cNvPr id="7" name="Imagen 6">
            <a:extLst>
              <a:ext uri="{FF2B5EF4-FFF2-40B4-BE49-F238E27FC236}">
                <a16:creationId xmlns:a16="http://schemas.microsoft.com/office/drawing/2014/main" xmlns="" id="{3537369B-0A84-47E9-9B1E-697771038674}"/>
              </a:ext>
            </a:extLst>
          </p:cNvPr>
          <p:cNvPicPr>
            <a:picLocks noChangeAspect="1"/>
          </p:cNvPicPr>
          <p:nvPr/>
        </p:nvPicPr>
        <p:blipFill>
          <a:blip r:embed="rId12"/>
          <a:stretch>
            <a:fillRect/>
          </a:stretch>
        </p:blipFill>
        <p:spPr>
          <a:xfrm>
            <a:off x="6137396" y="1487840"/>
            <a:ext cx="1945719" cy="3598781"/>
          </a:xfrm>
          <a:prstGeom prst="rect">
            <a:avLst/>
          </a:prstGeom>
        </p:spPr>
      </p:pic>
    </p:spTree>
    <p:extLst>
      <p:ext uri="{BB962C8B-B14F-4D97-AF65-F5344CB8AC3E}">
        <p14:creationId xmlns:p14="http://schemas.microsoft.com/office/powerpoint/2010/main" val="15018664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275" y="471993"/>
            <a:ext cx="3964926" cy="690120"/>
          </a:xfrm>
        </p:spPr>
        <p:txBody>
          <a:bodyPr/>
          <a:lstStyle/>
          <a:p>
            <a:r>
              <a:rPr lang="es-ES" b="1" dirty="0">
                <a:solidFill>
                  <a:srgbClr val="CA0138"/>
                </a:solidFill>
              </a:rPr>
              <a:t>ACCESO Y LOGIN</a:t>
            </a:r>
            <a:endParaRPr lang="es-ES" sz="2800" b="1" dirty="0">
              <a:solidFill>
                <a:srgbClr val="CA0138"/>
              </a:solidFill>
            </a:endParaRPr>
          </a:p>
        </p:txBody>
      </p:sp>
      <p:sp>
        <p:nvSpPr>
          <p:cNvPr id="5" name="Marcador de texto 3"/>
          <p:cNvSpPr txBox="1">
            <a:spLocks/>
          </p:cNvSpPr>
          <p:nvPr/>
        </p:nvSpPr>
        <p:spPr>
          <a:xfrm>
            <a:off x="683275" y="2558999"/>
            <a:ext cx="6670025" cy="1791830"/>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Font typeface="Arial" panose="020B0604020202020204" pitchFamily="34" charset="0"/>
              <a:buChar char="•"/>
            </a:pPr>
            <a:r>
              <a:rPr lang="es-ES" sz="1800" b="1" dirty="0"/>
              <a:t>Número de Colegiado</a:t>
            </a:r>
            <a:endParaRPr lang="es-ES" sz="1800" dirty="0"/>
          </a:p>
          <a:p>
            <a:pPr marL="0" indent="0">
              <a:buNone/>
            </a:pPr>
            <a:r>
              <a:rPr lang="es-ES" sz="1800" dirty="0"/>
              <a:t>	</a:t>
            </a:r>
            <a:r>
              <a:rPr lang="es-ES" sz="2000" dirty="0"/>
              <a:t>Código numérico identificativo de cada colegiado.</a:t>
            </a:r>
          </a:p>
          <a:p>
            <a:pPr>
              <a:buFont typeface="Arial" panose="020B0604020202020204" pitchFamily="34" charset="0"/>
              <a:buChar char="•"/>
            </a:pPr>
            <a:r>
              <a:rPr lang="es-ES" sz="1800" b="1" dirty="0"/>
              <a:t>Contraseña</a:t>
            </a:r>
            <a:endParaRPr lang="es-ES" sz="1800" dirty="0"/>
          </a:p>
          <a:p>
            <a:pPr marL="0" indent="0">
              <a:buNone/>
            </a:pPr>
            <a:r>
              <a:rPr lang="es-ES" sz="1800" dirty="0"/>
              <a:t>	</a:t>
            </a:r>
            <a:r>
              <a:rPr lang="es-ES" sz="2000" dirty="0"/>
              <a:t>Contraseña personal de acceso.</a:t>
            </a:r>
          </a:p>
        </p:txBody>
      </p:sp>
      <p:sp>
        <p:nvSpPr>
          <p:cNvPr id="3" name="Rectangle 1">
            <a:extLst>
              <a:ext uri="{FF2B5EF4-FFF2-40B4-BE49-F238E27FC236}">
                <a16:creationId xmlns:a16="http://schemas.microsoft.com/office/drawing/2014/main" xmlns="" id="{292E1D04-EBB4-4EF8-84A2-72139445E9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Imagen 9">
            <a:extLst>
              <a:ext uri="{FF2B5EF4-FFF2-40B4-BE49-F238E27FC236}">
                <a16:creationId xmlns:a16="http://schemas.microsoft.com/office/drawing/2014/main" xmlns="" id="{06AF1922-72D3-4654-9188-AA6ED0759872}"/>
              </a:ext>
            </a:extLst>
          </p:cNvPr>
          <p:cNvPicPr>
            <a:picLocks noChangeAspect="1"/>
          </p:cNvPicPr>
          <p:nvPr/>
        </p:nvPicPr>
        <p:blipFill>
          <a:blip r:embed="rId3"/>
          <a:stretch>
            <a:fillRect/>
          </a:stretch>
        </p:blipFill>
        <p:spPr>
          <a:xfrm>
            <a:off x="7152920" y="751052"/>
            <a:ext cx="4888780" cy="5668757"/>
          </a:xfrm>
          <a:prstGeom prst="rect">
            <a:avLst/>
          </a:prstGeom>
        </p:spPr>
      </p:pic>
      <p:sp>
        <p:nvSpPr>
          <p:cNvPr id="12" name="Marcador de texto 3">
            <a:extLst>
              <a:ext uri="{FF2B5EF4-FFF2-40B4-BE49-F238E27FC236}">
                <a16:creationId xmlns:a16="http://schemas.microsoft.com/office/drawing/2014/main" xmlns="" id="{64D3D788-CAF7-45FB-AE78-0C98037A6F82}"/>
              </a:ext>
            </a:extLst>
          </p:cNvPr>
          <p:cNvSpPr txBox="1">
            <a:spLocks/>
          </p:cNvSpPr>
          <p:nvPr/>
        </p:nvSpPr>
        <p:spPr>
          <a:xfrm>
            <a:off x="683275" y="1807948"/>
            <a:ext cx="7225483" cy="444038"/>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s-ES" sz="2000" dirty="0"/>
              <a:t>La aplicación cuenta con un control de acceso por Colegiado.</a:t>
            </a:r>
          </a:p>
        </p:txBody>
      </p:sp>
      <p:pic>
        <p:nvPicPr>
          <p:cNvPr id="11" name="Imagen 10">
            <a:extLst>
              <a:ext uri="{FF2B5EF4-FFF2-40B4-BE49-F238E27FC236}">
                <a16:creationId xmlns:a16="http://schemas.microsoft.com/office/drawing/2014/main" xmlns="" id="{B7F56137-232D-4667-AB5D-0CB24EAE6F73}"/>
              </a:ext>
            </a:extLst>
          </p:cNvPr>
          <p:cNvPicPr>
            <a:picLocks noChangeAspect="1"/>
          </p:cNvPicPr>
          <p:nvPr/>
        </p:nvPicPr>
        <p:blipFill>
          <a:blip r:embed="rId4"/>
          <a:stretch>
            <a:fillRect/>
          </a:stretch>
        </p:blipFill>
        <p:spPr>
          <a:xfrm>
            <a:off x="878873" y="4996664"/>
            <a:ext cx="3000003" cy="1265744"/>
          </a:xfrm>
          <a:prstGeom prst="rect">
            <a:avLst/>
          </a:prstGeom>
        </p:spPr>
      </p:pic>
      <p:pic>
        <p:nvPicPr>
          <p:cNvPr id="13" name="Imagen 12">
            <a:extLst>
              <a:ext uri="{FF2B5EF4-FFF2-40B4-BE49-F238E27FC236}">
                <a16:creationId xmlns:a16="http://schemas.microsoft.com/office/drawing/2014/main" xmlns="" id="{624BE008-0A51-42D0-830E-72E2578749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7630" y="49140"/>
            <a:ext cx="2164070" cy="701912"/>
          </a:xfrm>
          <a:prstGeom prst="rect">
            <a:avLst/>
          </a:prstGeom>
        </p:spPr>
      </p:pic>
      <p:pic>
        <p:nvPicPr>
          <p:cNvPr id="9" name="Imagen 8">
            <a:extLst>
              <a:ext uri="{FF2B5EF4-FFF2-40B4-BE49-F238E27FC236}">
                <a16:creationId xmlns:a16="http://schemas.microsoft.com/office/drawing/2014/main" xmlns="" id="{8D408374-D7A7-4669-8611-8BA4486165D0}"/>
              </a:ext>
            </a:extLst>
          </p:cNvPr>
          <p:cNvPicPr>
            <a:picLocks noChangeAspect="1"/>
          </p:cNvPicPr>
          <p:nvPr/>
        </p:nvPicPr>
        <p:blipFill rotWithShape="1">
          <a:blip r:embed="rId6"/>
          <a:srcRect t="1" b="11601"/>
          <a:stretch/>
        </p:blipFill>
        <p:spPr>
          <a:xfrm>
            <a:off x="8597900" y="1728554"/>
            <a:ext cx="1989018" cy="3516546"/>
          </a:xfrm>
          <a:prstGeom prst="rect">
            <a:avLst/>
          </a:prstGeom>
        </p:spPr>
      </p:pic>
    </p:spTree>
    <p:extLst>
      <p:ext uri="{BB962C8B-B14F-4D97-AF65-F5344CB8AC3E}">
        <p14:creationId xmlns:p14="http://schemas.microsoft.com/office/powerpoint/2010/main" val="19205967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p:cNvSpPr txBox="1">
            <a:spLocks/>
          </p:cNvSpPr>
          <p:nvPr/>
        </p:nvSpPr>
        <p:spPr>
          <a:xfrm>
            <a:off x="708675" y="1861336"/>
            <a:ext cx="5412725" cy="438871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s-ES" sz="1800" b="1" dirty="0"/>
              <a:t>Menú principal</a:t>
            </a:r>
            <a:br>
              <a:rPr lang="es-ES" sz="1800" b="1" dirty="0"/>
            </a:br>
            <a:r>
              <a:rPr lang="es-ES" sz="1800" b="1" dirty="0"/>
              <a:t/>
            </a:r>
            <a:br>
              <a:rPr lang="es-ES" sz="1800" b="1" dirty="0"/>
            </a:br>
            <a:r>
              <a:rPr lang="es-ES" sz="1800" b="1" dirty="0"/>
              <a:t>	</a:t>
            </a:r>
            <a:r>
              <a:rPr lang="es-ES" sz="1800" dirty="0"/>
              <a:t>Acceso rápido a todas las secciones de la app</a:t>
            </a:r>
            <a:endParaRPr lang="es-ES" sz="2000" dirty="0"/>
          </a:p>
          <a:p>
            <a:pPr>
              <a:buFont typeface="Arial" panose="020B0604020202020204" pitchFamily="34" charset="0"/>
              <a:buChar char="•"/>
            </a:pPr>
            <a:r>
              <a:rPr lang="es-ES" sz="1800" b="1" dirty="0"/>
              <a:t>Hoy</a:t>
            </a:r>
            <a:br>
              <a:rPr lang="es-ES" sz="1800" b="1" dirty="0"/>
            </a:br>
            <a:r>
              <a:rPr lang="es-ES" sz="1800" b="1" dirty="0"/>
              <a:t/>
            </a:r>
            <a:br>
              <a:rPr lang="es-ES" sz="1800" b="1" dirty="0"/>
            </a:br>
            <a:r>
              <a:rPr lang="es-ES" sz="1800" b="1" dirty="0"/>
              <a:t>	</a:t>
            </a:r>
            <a:r>
              <a:rPr lang="es-ES" sz="2000" dirty="0"/>
              <a:t>Acceso directo a los eventos del día</a:t>
            </a:r>
          </a:p>
          <a:p>
            <a:pPr>
              <a:buFont typeface="Arial" panose="020B0604020202020204" pitchFamily="34" charset="0"/>
              <a:buChar char="•"/>
            </a:pPr>
            <a:r>
              <a:rPr lang="es-ES" sz="1800" b="1" dirty="0" err="1"/>
              <a:t>Favs</a:t>
            </a:r>
            <a:r>
              <a:rPr lang="es-ES" sz="1800" b="1" dirty="0"/>
              <a:t/>
            </a:r>
            <a:br>
              <a:rPr lang="es-ES" sz="1800" b="1" dirty="0"/>
            </a:br>
            <a:r>
              <a:rPr lang="es-ES" sz="1800" b="1" dirty="0"/>
              <a:t/>
            </a:r>
            <a:br>
              <a:rPr lang="es-ES" sz="1800" b="1" dirty="0"/>
            </a:br>
            <a:r>
              <a:rPr lang="es-ES" sz="1800" b="1" dirty="0"/>
              <a:t>	</a:t>
            </a:r>
            <a:r>
              <a:rPr lang="es-ES" sz="2000" dirty="0"/>
              <a:t>Acceso directo a información favorita</a:t>
            </a:r>
          </a:p>
          <a:p>
            <a:pPr marL="0" indent="0">
              <a:buNone/>
            </a:pPr>
            <a:endParaRPr lang="es-ES" sz="2000" dirty="0"/>
          </a:p>
        </p:txBody>
      </p:sp>
      <p:sp>
        <p:nvSpPr>
          <p:cNvPr id="3" name="Rectangle 1">
            <a:extLst>
              <a:ext uri="{FF2B5EF4-FFF2-40B4-BE49-F238E27FC236}">
                <a16:creationId xmlns:a16="http://schemas.microsoft.com/office/drawing/2014/main" xmlns="" id="{292E1D04-EBB4-4EF8-84A2-72139445E9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Imagen 9">
            <a:extLst>
              <a:ext uri="{FF2B5EF4-FFF2-40B4-BE49-F238E27FC236}">
                <a16:creationId xmlns:a16="http://schemas.microsoft.com/office/drawing/2014/main" xmlns="" id="{06AF1922-72D3-4654-9188-AA6ED0759872}"/>
              </a:ext>
            </a:extLst>
          </p:cNvPr>
          <p:cNvPicPr>
            <a:picLocks noChangeAspect="1"/>
          </p:cNvPicPr>
          <p:nvPr/>
        </p:nvPicPr>
        <p:blipFill>
          <a:blip r:embed="rId2"/>
          <a:stretch>
            <a:fillRect/>
          </a:stretch>
        </p:blipFill>
        <p:spPr>
          <a:xfrm>
            <a:off x="5995120" y="1407388"/>
            <a:ext cx="4888780" cy="5668757"/>
          </a:xfrm>
          <a:prstGeom prst="rect">
            <a:avLst/>
          </a:prstGeom>
        </p:spPr>
      </p:pic>
      <p:sp>
        <p:nvSpPr>
          <p:cNvPr id="12" name="Marcador de texto 3">
            <a:extLst>
              <a:ext uri="{FF2B5EF4-FFF2-40B4-BE49-F238E27FC236}">
                <a16:creationId xmlns:a16="http://schemas.microsoft.com/office/drawing/2014/main" xmlns="" id="{64D3D788-CAF7-45FB-AE78-0C98037A6F82}"/>
              </a:ext>
            </a:extLst>
          </p:cNvPr>
          <p:cNvSpPr txBox="1">
            <a:spLocks/>
          </p:cNvSpPr>
          <p:nvPr/>
        </p:nvSpPr>
        <p:spPr>
          <a:xfrm>
            <a:off x="683275" y="1234865"/>
            <a:ext cx="10200625" cy="34504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s-ES" sz="2000" dirty="0"/>
              <a:t>Mapa de acceso a las diferentes secciones con las que cuenta la aplicación. </a:t>
            </a:r>
          </a:p>
        </p:txBody>
      </p:sp>
      <p:sp>
        <p:nvSpPr>
          <p:cNvPr id="15" name="Título 1">
            <a:extLst>
              <a:ext uri="{FF2B5EF4-FFF2-40B4-BE49-F238E27FC236}">
                <a16:creationId xmlns:a16="http://schemas.microsoft.com/office/drawing/2014/main" xmlns="" id="{39D25B49-28E5-49DE-9167-F39B539CE593}"/>
              </a:ext>
            </a:extLst>
          </p:cNvPr>
          <p:cNvSpPr>
            <a:spLocks noGrp="1"/>
          </p:cNvSpPr>
          <p:nvPr>
            <p:ph type="title"/>
          </p:nvPr>
        </p:nvSpPr>
        <p:spPr>
          <a:xfrm>
            <a:off x="683275" y="471993"/>
            <a:ext cx="1755125" cy="690098"/>
          </a:xfrm>
        </p:spPr>
        <p:txBody>
          <a:bodyPr/>
          <a:lstStyle/>
          <a:p>
            <a:r>
              <a:rPr lang="es-ES" b="1" dirty="0">
                <a:solidFill>
                  <a:srgbClr val="CA0138"/>
                </a:solidFill>
              </a:rPr>
              <a:t>INICIO</a:t>
            </a:r>
            <a:endParaRPr lang="es-ES" sz="2800" b="1" dirty="0">
              <a:solidFill>
                <a:srgbClr val="CA0138"/>
              </a:solidFill>
            </a:endParaRPr>
          </a:p>
        </p:txBody>
      </p:sp>
      <p:pic>
        <p:nvPicPr>
          <p:cNvPr id="16" name="Imagen 15">
            <a:extLst>
              <a:ext uri="{FF2B5EF4-FFF2-40B4-BE49-F238E27FC236}">
                <a16:creationId xmlns:a16="http://schemas.microsoft.com/office/drawing/2014/main" xmlns="" id="{4A5CCB2C-4BC7-4B17-8E8F-89B47EAAA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7630" y="49140"/>
            <a:ext cx="2164070" cy="701912"/>
          </a:xfrm>
          <a:prstGeom prst="rect">
            <a:avLst/>
          </a:prstGeom>
        </p:spPr>
      </p:pic>
      <p:pic>
        <p:nvPicPr>
          <p:cNvPr id="17" name="Imagen 16">
            <a:extLst>
              <a:ext uri="{FF2B5EF4-FFF2-40B4-BE49-F238E27FC236}">
                <a16:creationId xmlns:a16="http://schemas.microsoft.com/office/drawing/2014/main" xmlns="" id="{7B8FACF4-EB4A-43A3-8824-92122FB20076}"/>
              </a:ext>
            </a:extLst>
          </p:cNvPr>
          <p:cNvPicPr>
            <a:picLocks noChangeAspect="1"/>
          </p:cNvPicPr>
          <p:nvPr/>
        </p:nvPicPr>
        <p:blipFill>
          <a:blip r:embed="rId4"/>
          <a:stretch>
            <a:fillRect/>
          </a:stretch>
        </p:blipFill>
        <p:spPr>
          <a:xfrm>
            <a:off x="878873" y="4996664"/>
            <a:ext cx="3000003" cy="1265744"/>
          </a:xfrm>
          <a:prstGeom prst="rect">
            <a:avLst/>
          </a:prstGeom>
        </p:spPr>
      </p:pic>
      <p:pic>
        <p:nvPicPr>
          <p:cNvPr id="19" name="Imagen 18">
            <a:extLst>
              <a:ext uri="{FF2B5EF4-FFF2-40B4-BE49-F238E27FC236}">
                <a16:creationId xmlns:a16="http://schemas.microsoft.com/office/drawing/2014/main" xmlns="" id="{AFE10DB0-86E9-449B-816C-70768B968A4D}"/>
              </a:ext>
            </a:extLst>
          </p:cNvPr>
          <p:cNvPicPr>
            <a:picLocks noChangeAspect="1"/>
          </p:cNvPicPr>
          <p:nvPr/>
        </p:nvPicPr>
        <p:blipFill>
          <a:blip r:embed="rId5"/>
          <a:stretch>
            <a:fillRect/>
          </a:stretch>
        </p:blipFill>
        <p:spPr>
          <a:xfrm>
            <a:off x="7440706" y="2383695"/>
            <a:ext cx="1983039" cy="3525403"/>
          </a:xfrm>
          <a:prstGeom prst="rect">
            <a:avLst/>
          </a:prstGeom>
        </p:spPr>
      </p:pic>
    </p:spTree>
    <p:extLst>
      <p:ext uri="{BB962C8B-B14F-4D97-AF65-F5344CB8AC3E}">
        <p14:creationId xmlns:p14="http://schemas.microsoft.com/office/powerpoint/2010/main" val="3742427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p:cNvSpPr txBox="1">
            <a:spLocks/>
          </p:cNvSpPr>
          <p:nvPr/>
        </p:nvSpPr>
        <p:spPr>
          <a:xfrm>
            <a:off x="683274" y="2365676"/>
            <a:ext cx="7089127" cy="2441790"/>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Font typeface="Arial" panose="020B0604020202020204" pitchFamily="34" charset="0"/>
              <a:buChar char="•"/>
            </a:pPr>
            <a:r>
              <a:rPr lang="es-ES" sz="1800" b="1" dirty="0"/>
              <a:t>Calendario</a:t>
            </a:r>
            <a:endParaRPr lang="es-ES" sz="1800" dirty="0"/>
          </a:p>
          <a:p>
            <a:pPr marL="0" indent="0">
              <a:buNone/>
            </a:pPr>
            <a:r>
              <a:rPr lang="es-ES" sz="1800" dirty="0"/>
              <a:t>	</a:t>
            </a:r>
            <a:r>
              <a:rPr lang="es-ES" sz="2000" dirty="0"/>
              <a:t>Consulta rápida de eventos	filtrados por fecha</a:t>
            </a:r>
          </a:p>
          <a:p>
            <a:pPr>
              <a:buFont typeface="Arial" panose="020B0604020202020204" pitchFamily="34" charset="0"/>
              <a:buChar char="•"/>
            </a:pPr>
            <a:r>
              <a:rPr lang="es-ES" sz="1800" b="1" dirty="0"/>
              <a:t>Descripción del evento</a:t>
            </a:r>
            <a:endParaRPr lang="es-ES" sz="1800" dirty="0"/>
          </a:p>
          <a:p>
            <a:pPr marL="0" indent="0">
              <a:buNone/>
            </a:pPr>
            <a:r>
              <a:rPr lang="es-ES" sz="1800" dirty="0"/>
              <a:t>	</a:t>
            </a:r>
            <a:r>
              <a:rPr lang="es-ES" sz="2000" dirty="0"/>
              <a:t>Características del evento y más información (datos, descripción, suscripción y enlaces externos).</a:t>
            </a:r>
          </a:p>
        </p:txBody>
      </p:sp>
      <p:sp>
        <p:nvSpPr>
          <p:cNvPr id="3" name="Rectangle 1">
            <a:extLst>
              <a:ext uri="{FF2B5EF4-FFF2-40B4-BE49-F238E27FC236}">
                <a16:creationId xmlns:a16="http://schemas.microsoft.com/office/drawing/2014/main" xmlns="" id="{292E1D04-EBB4-4EF8-84A2-72139445E9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Imagen 9">
            <a:extLst>
              <a:ext uri="{FF2B5EF4-FFF2-40B4-BE49-F238E27FC236}">
                <a16:creationId xmlns:a16="http://schemas.microsoft.com/office/drawing/2014/main" xmlns="" id="{06AF1922-72D3-4654-9188-AA6ED0759872}"/>
              </a:ext>
            </a:extLst>
          </p:cNvPr>
          <p:cNvPicPr>
            <a:picLocks noChangeAspect="1"/>
          </p:cNvPicPr>
          <p:nvPr/>
        </p:nvPicPr>
        <p:blipFill>
          <a:blip r:embed="rId3"/>
          <a:stretch>
            <a:fillRect/>
          </a:stretch>
        </p:blipFill>
        <p:spPr>
          <a:xfrm>
            <a:off x="7024488" y="751052"/>
            <a:ext cx="4888780" cy="5668757"/>
          </a:xfrm>
          <a:prstGeom prst="rect">
            <a:avLst/>
          </a:prstGeom>
        </p:spPr>
      </p:pic>
      <p:sp>
        <p:nvSpPr>
          <p:cNvPr id="12" name="Marcador de texto 3">
            <a:extLst>
              <a:ext uri="{FF2B5EF4-FFF2-40B4-BE49-F238E27FC236}">
                <a16:creationId xmlns:a16="http://schemas.microsoft.com/office/drawing/2014/main" xmlns="" id="{64D3D788-CAF7-45FB-AE78-0C98037A6F82}"/>
              </a:ext>
            </a:extLst>
          </p:cNvPr>
          <p:cNvSpPr txBox="1">
            <a:spLocks/>
          </p:cNvSpPr>
          <p:nvPr/>
        </p:nvSpPr>
        <p:spPr>
          <a:xfrm>
            <a:off x="683274" y="1363103"/>
            <a:ext cx="6860525" cy="111397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s-ES" sz="2000" dirty="0"/>
              <a:t>Calendario de eventos ofrecidos por el ICALUGO. Permite la suscripción a eventos ofrecidos por el Colegio.</a:t>
            </a:r>
          </a:p>
        </p:txBody>
      </p:sp>
      <p:pic>
        <p:nvPicPr>
          <p:cNvPr id="13" name="Imagen 12">
            <a:extLst>
              <a:ext uri="{FF2B5EF4-FFF2-40B4-BE49-F238E27FC236}">
                <a16:creationId xmlns:a16="http://schemas.microsoft.com/office/drawing/2014/main" xmlns="" id="{453C7A47-51E3-400B-8BED-E5FC6BE6B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7630" y="49140"/>
            <a:ext cx="2164070" cy="701912"/>
          </a:xfrm>
          <a:prstGeom prst="rect">
            <a:avLst/>
          </a:prstGeom>
        </p:spPr>
      </p:pic>
      <p:pic>
        <p:nvPicPr>
          <p:cNvPr id="14" name="Imagen 13">
            <a:extLst>
              <a:ext uri="{FF2B5EF4-FFF2-40B4-BE49-F238E27FC236}">
                <a16:creationId xmlns:a16="http://schemas.microsoft.com/office/drawing/2014/main" xmlns="" id="{BD9EF6C3-DFDE-42B7-9CD6-3B301F0791F1}"/>
              </a:ext>
            </a:extLst>
          </p:cNvPr>
          <p:cNvPicPr>
            <a:picLocks noChangeAspect="1"/>
          </p:cNvPicPr>
          <p:nvPr/>
        </p:nvPicPr>
        <p:blipFill>
          <a:blip r:embed="rId5"/>
          <a:stretch>
            <a:fillRect/>
          </a:stretch>
        </p:blipFill>
        <p:spPr>
          <a:xfrm>
            <a:off x="878873" y="4996664"/>
            <a:ext cx="3000003" cy="1265744"/>
          </a:xfrm>
          <a:prstGeom prst="rect">
            <a:avLst/>
          </a:prstGeom>
        </p:spPr>
      </p:pic>
      <p:sp>
        <p:nvSpPr>
          <p:cNvPr id="16" name="Título 1">
            <a:extLst>
              <a:ext uri="{FF2B5EF4-FFF2-40B4-BE49-F238E27FC236}">
                <a16:creationId xmlns:a16="http://schemas.microsoft.com/office/drawing/2014/main" xmlns="" id="{33BF2D9A-2A34-442D-B8F3-C723D51A6F29}"/>
              </a:ext>
            </a:extLst>
          </p:cNvPr>
          <p:cNvSpPr>
            <a:spLocks noGrp="1"/>
          </p:cNvSpPr>
          <p:nvPr>
            <p:ph type="title"/>
          </p:nvPr>
        </p:nvSpPr>
        <p:spPr>
          <a:xfrm>
            <a:off x="683275" y="471993"/>
            <a:ext cx="2847325" cy="701912"/>
          </a:xfrm>
        </p:spPr>
        <p:txBody>
          <a:bodyPr/>
          <a:lstStyle/>
          <a:p>
            <a:r>
              <a:rPr lang="es-ES" b="1" dirty="0">
                <a:solidFill>
                  <a:srgbClr val="CA0138"/>
                </a:solidFill>
              </a:rPr>
              <a:t>EVENTOS</a:t>
            </a:r>
            <a:endParaRPr lang="es-ES" sz="2800" b="1" dirty="0">
              <a:solidFill>
                <a:srgbClr val="CA0138"/>
              </a:solidFill>
            </a:endParaRPr>
          </a:p>
        </p:txBody>
      </p:sp>
      <p:pic>
        <p:nvPicPr>
          <p:cNvPr id="19" name="Imagen 18">
            <a:extLst>
              <a:ext uri="{FF2B5EF4-FFF2-40B4-BE49-F238E27FC236}">
                <a16:creationId xmlns:a16="http://schemas.microsoft.com/office/drawing/2014/main" xmlns="" id="{0CDBD8DE-C305-4CFA-910C-220CEEAE0E80}"/>
              </a:ext>
            </a:extLst>
          </p:cNvPr>
          <p:cNvPicPr>
            <a:picLocks noChangeAspect="1"/>
          </p:cNvPicPr>
          <p:nvPr/>
        </p:nvPicPr>
        <p:blipFill>
          <a:blip r:embed="rId6"/>
          <a:stretch>
            <a:fillRect/>
          </a:stretch>
        </p:blipFill>
        <p:spPr>
          <a:xfrm>
            <a:off x="8479992" y="1730088"/>
            <a:ext cx="1977772" cy="3516038"/>
          </a:xfrm>
          <a:prstGeom prst="rect">
            <a:avLst/>
          </a:prstGeom>
        </p:spPr>
      </p:pic>
    </p:spTree>
    <p:extLst>
      <p:ext uri="{BB962C8B-B14F-4D97-AF65-F5344CB8AC3E}">
        <p14:creationId xmlns:p14="http://schemas.microsoft.com/office/powerpoint/2010/main" val="2725020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p:cNvSpPr txBox="1">
            <a:spLocks/>
          </p:cNvSpPr>
          <p:nvPr/>
        </p:nvSpPr>
        <p:spPr>
          <a:xfrm>
            <a:off x="683274" y="2021913"/>
            <a:ext cx="7647925" cy="2504876"/>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Font typeface="Arial" panose="020B0604020202020204" pitchFamily="34" charset="0"/>
              <a:buChar char="•"/>
            </a:pPr>
            <a:r>
              <a:rPr lang="es-ES" sz="1800" b="1" dirty="0"/>
              <a:t>Datos del Juzgado</a:t>
            </a:r>
            <a:endParaRPr lang="es-ES" sz="2000" dirty="0"/>
          </a:p>
          <a:p>
            <a:pPr>
              <a:buFont typeface="Arial" panose="020B0604020202020204" pitchFamily="34" charset="0"/>
              <a:buChar char="•"/>
            </a:pPr>
            <a:r>
              <a:rPr lang="es-ES" sz="1800" b="1" dirty="0"/>
              <a:t>Procedimiento</a:t>
            </a:r>
            <a:endParaRPr lang="es-ES" sz="2000" dirty="0"/>
          </a:p>
          <a:p>
            <a:pPr>
              <a:buFont typeface="Arial" panose="020B0604020202020204" pitchFamily="34" charset="0"/>
              <a:buChar char="•"/>
            </a:pPr>
            <a:r>
              <a:rPr lang="es-ES" sz="1800" b="1" dirty="0"/>
              <a:t>Horarios</a:t>
            </a:r>
            <a:endParaRPr lang="es-ES" sz="1800" dirty="0"/>
          </a:p>
          <a:p>
            <a:pPr marL="0" indent="0">
              <a:buNone/>
            </a:pPr>
            <a:r>
              <a:rPr lang="es-ES" sz="1800" dirty="0"/>
              <a:t>	</a:t>
            </a:r>
            <a:r>
              <a:rPr lang="es-ES" sz="2000" dirty="0"/>
              <a:t>Indicaremos el horario señalado y la hora de entrada real.</a:t>
            </a:r>
          </a:p>
          <a:p>
            <a:pPr>
              <a:buFont typeface="Arial" panose="020B0604020202020204" pitchFamily="34" charset="0"/>
              <a:buChar char="•"/>
            </a:pPr>
            <a:r>
              <a:rPr lang="es-ES" sz="1800" b="1" dirty="0"/>
              <a:t>Observaciones</a:t>
            </a:r>
            <a:endParaRPr lang="es-ES" sz="1800" dirty="0"/>
          </a:p>
          <a:p>
            <a:pPr marL="0" indent="0">
              <a:buNone/>
            </a:pPr>
            <a:r>
              <a:rPr lang="es-ES" sz="1800" dirty="0"/>
              <a:t>	</a:t>
            </a:r>
            <a:r>
              <a:rPr lang="es-ES" sz="2000" dirty="0"/>
              <a:t>Motivos del retraso. </a:t>
            </a:r>
          </a:p>
          <a:p>
            <a:pPr marL="0" indent="0">
              <a:buNone/>
            </a:pPr>
            <a:endParaRPr lang="es-ES" sz="2000" dirty="0"/>
          </a:p>
          <a:p>
            <a:pPr marL="0" indent="0">
              <a:buNone/>
            </a:pPr>
            <a:endParaRPr lang="es-ES" sz="2000" dirty="0"/>
          </a:p>
        </p:txBody>
      </p:sp>
      <p:sp>
        <p:nvSpPr>
          <p:cNvPr id="3" name="Rectangle 1">
            <a:extLst>
              <a:ext uri="{FF2B5EF4-FFF2-40B4-BE49-F238E27FC236}">
                <a16:creationId xmlns:a16="http://schemas.microsoft.com/office/drawing/2014/main" xmlns="" id="{292E1D04-EBB4-4EF8-84A2-72139445E9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Imagen 9">
            <a:extLst>
              <a:ext uri="{FF2B5EF4-FFF2-40B4-BE49-F238E27FC236}">
                <a16:creationId xmlns:a16="http://schemas.microsoft.com/office/drawing/2014/main" xmlns="" id="{06AF1922-72D3-4654-9188-AA6ED0759872}"/>
              </a:ext>
            </a:extLst>
          </p:cNvPr>
          <p:cNvPicPr>
            <a:picLocks noChangeAspect="1"/>
          </p:cNvPicPr>
          <p:nvPr/>
        </p:nvPicPr>
        <p:blipFill>
          <a:blip r:embed="rId3"/>
          <a:stretch>
            <a:fillRect/>
          </a:stretch>
        </p:blipFill>
        <p:spPr>
          <a:xfrm>
            <a:off x="7870252" y="1015329"/>
            <a:ext cx="4888780" cy="5668757"/>
          </a:xfrm>
          <a:prstGeom prst="rect">
            <a:avLst/>
          </a:prstGeom>
        </p:spPr>
      </p:pic>
      <p:sp>
        <p:nvSpPr>
          <p:cNvPr id="12" name="Marcador de texto 3">
            <a:extLst>
              <a:ext uri="{FF2B5EF4-FFF2-40B4-BE49-F238E27FC236}">
                <a16:creationId xmlns:a16="http://schemas.microsoft.com/office/drawing/2014/main" xmlns="" id="{64D3D788-CAF7-45FB-AE78-0C98037A6F82}"/>
              </a:ext>
            </a:extLst>
          </p:cNvPr>
          <p:cNvSpPr txBox="1">
            <a:spLocks/>
          </p:cNvSpPr>
          <p:nvPr/>
        </p:nvSpPr>
        <p:spPr>
          <a:xfrm>
            <a:off x="683274" y="1374285"/>
            <a:ext cx="8273157" cy="40371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s-ES" sz="2000" dirty="0"/>
              <a:t>Herramienta para la notificación de retrasos judiciales al ICALUGO.</a:t>
            </a:r>
          </a:p>
        </p:txBody>
      </p:sp>
      <p:pic>
        <p:nvPicPr>
          <p:cNvPr id="13" name="Imagen 12">
            <a:extLst>
              <a:ext uri="{FF2B5EF4-FFF2-40B4-BE49-F238E27FC236}">
                <a16:creationId xmlns:a16="http://schemas.microsoft.com/office/drawing/2014/main" xmlns="" id="{39B2A8E1-85E1-42B4-861D-7840AE7CD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7630" y="49140"/>
            <a:ext cx="2164070" cy="701912"/>
          </a:xfrm>
          <a:prstGeom prst="rect">
            <a:avLst/>
          </a:prstGeom>
        </p:spPr>
      </p:pic>
      <p:pic>
        <p:nvPicPr>
          <p:cNvPr id="14" name="Imagen 13">
            <a:extLst>
              <a:ext uri="{FF2B5EF4-FFF2-40B4-BE49-F238E27FC236}">
                <a16:creationId xmlns:a16="http://schemas.microsoft.com/office/drawing/2014/main" xmlns="" id="{CF1209F6-6E8E-4741-B52A-9392C34B627A}"/>
              </a:ext>
            </a:extLst>
          </p:cNvPr>
          <p:cNvPicPr>
            <a:picLocks noChangeAspect="1"/>
          </p:cNvPicPr>
          <p:nvPr/>
        </p:nvPicPr>
        <p:blipFill>
          <a:blip r:embed="rId5"/>
          <a:stretch>
            <a:fillRect/>
          </a:stretch>
        </p:blipFill>
        <p:spPr>
          <a:xfrm>
            <a:off x="878873" y="4996664"/>
            <a:ext cx="3000003" cy="1265744"/>
          </a:xfrm>
          <a:prstGeom prst="rect">
            <a:avLst/>
          </a:prstGeom>
        </p:spPr>
      </p:pic>
      <p:sp>
        <p:nvSpPr>
          <p:cNvPr id="15" name="Título 1">
            <a:extLst>
              <a:ext uri="{FF2B5EF4-FFF2-40B4-BE49-F238E27FC236}">
                <a16:creationId xmlns:a16="http://schemas.microsoft.com/office/drawing/2014/main" xmlns="" id="{D01E1CCD-B5E0-41FE-9E9B-4F95DF3AB189}"/>
              </a:ext>
            </a:extLst>
          </p:cNvPr>
          <p:cNvSpPr>
            <a:spLocks noGrp="1"/>
          </p:cNvSpPr>
          <p:nvPr>
            <p:ph type="title"/>
          </p:nvPr>
        </p:nvSpPr>
        <p:spPr>
          <a:xfrm>
            <a:off x="683275" y="471992"/>
            <a:ext cx="6416025" cy="826243"/>
          </a:xfrm>
        </p:spPr>
        <p:txBody>
          <a:bodyPr/>
          <a:lstStyle/>
          <a:p>
            <a:r>
              <a:rPr lang="es-ES" b="1" dirty="0">
                <a:solidFill>
                  <a:srgbClr val="CA0138"/>
                </a:solidFill>
              </a:rPr>
              <a:t>INCIDENCIAS JUDICIALES</a:t>
            </a:r>
            <a:endParaRPr lang="es-ES" sz="2800" b="1" dirty="0">
              <a:solidFill>
                <a:srgbClr val="CA0138"/>
              </a:solidFill>
            </a:endParaRPr>
          </a:p>
        </p:txBody>
      </p:sp>
      <p:pic>
        <p:nvPicPr>
          <p:cNvPr id="17" name="Imagen 16">
            <a:extLst>
              <a:ext uri="{FF2B5EF4-FFF2-40B4-BE49-F238E27FC236}">
                <a16:creationId xmlns:a16="http://schemas.microsoft.com/office/drawing/2014/main" xmlns="" id="{2FFE604E-A751-4400-A287-9F76045B5EDA}"/>
              </a:ext>
            </a:extLst>
          </p:cNvPr>
          <p:cNvPicPr>
            <a:picLocks noChangeAspect="1"/>
          </p:cNvPicPr>
          <p:nvPr/>
        </p:nvPicPr>
        <p:blipFill>
          <a:blip r:embed="rId6"/>
          <a:stretch>
            <a:fillRect/>
          </a:stretch>
        </p:blipFill>
        <p:spPr>
          <a:xfrm>
            <a:off x="9326880" y="1993954"/>
            <a:ext cx="1978155" cy="3516721"/>
          </a:xfrm>
          <a:prstGeom prst="rect">
            <a:avLst/>
          </a:prstGeom>
        </p:spPr>
      </p:pic>
    </p:spTree>
    <p:extLst>
      <p:ext uri="{BB962C8B-B14F-4D97-AF65-F5344CB8AC3E}">
        <p14:creationId xmlns:p14="http://schemas.microsoft.com/office/powerpoint/2010/main" val="2108798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p:cNvSpPr txBox="1">
            <a:spLocks/>
          </p:cNvSpPr>
          <p:nvPr/>
        </p:nvSpPr>
        <p:spPr>
          <a:xfrm>
            <a:off x="1266429" y="2622286"/>
            <a:ext cx="5972571" cy="1613419"/>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Font typeface="Arial" panose="020B0604020202020204" pitchFamily="34" charset="0"/>
              <a:buChar char="•"/>
            </a:pPr>
            <a:r>
              <a:rPr lang="es-ES" sz="1800" b="1" dirty="0"/>
              <a:t>Noticias</a:t>
            </a:r>
            <a:endParaRPr lang="es-ES" sz="1800" dirty="0"/>
          </a:p>
          <a:p>
            <a:pPr marL="0" indent="0">
              <a:buNone/>
            </a:pPr>
            <a:r>
              <a:rPr lang="es-ES" sz="1800" dirty="0"/>
              <a:t>	</a:t>
            </a:r>
            <a:r>
              <a:rPr lang="es-ES" sz="2000" dirty="0"/>
              <a:t>Descripción corta de la misma. 	</a:t>
            </a:r>
          </a:p>
          <a:p>
            <a:pPr marL="0" indent="0">
              <a:buNone/>
            </a:pPr>
            <a:r>
              <a:rPr lang="es-ES" sz="2000" dirty="0"/>
              <a:t>	Pulsando en ella accederemos a más 	información.</a:t>
            </a:r>
          </a:p>
        </p:txBody>
      </p:sp>
      <p:sp>
        <p:nvSpPr>
          <p:cNvPr id="3" name="Rectangle 1">
            <a:extLst>
              <a:ext uri="{FF2B5EF4-FFF2-40B4-BE49-F238E27FC236}">
                <a16:creationId xmlns:a16="http://schemas.microsoft.com/office/drawing/2014/main" xmlns="" id="{292E1D04-EBB4-4EF8-84A2-72139445E9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Imagen 9">
            <a:extLst>
              <a:ext uri="{FF2B5EF4-FFF2-40B4-BE49-F238E27FC236}">
                <a16:creationId xmlns:a16="http://schemas.microsoft.com/office/drawing/2014/main" xmlns="" id="{06AF1922-72D3-4654-9188-AA6ED0759872}"/>
              </a:ext>
            </a:extLst>
          </p:cNvPr>
          <p:cNvPicPr>
            <a:picLocks noChangeAspect="1"/>
          </p:cNvPicPr>
          <p:nvPr/>
        </p:nvPicPr>
        <p:blipFill>
          <a:blip r:embed="rId3"/>
          <a:stretch>
            <a:fillRect/>
          </a:stretch>
        </p:blipFill>
        <p:spPr>
          <a:xfrm>
            <a:off x="5367958" y="841159"/>
            <a:ext cx="4888780" cy="5668757"/>
          </a:xfrm>
          <a:prstGeom prst="rect">
            <a:avLst/>
          </a:prstGeom>
        </p:spPr>
      </p:pic>
      <p:sp>
        <p:nvSpPr>
          <p:cNvPr id="12" name="Marcador de texto 3">
            <a:extLst>
              <a:ext uri="{FF2B5EF4-FFF2-40B4-BE49-F238E27FC236}">
                <a16:creationId xmlns:a16="http://schemas.microsoft.com/office/drawing/2014/main" xmlns="" id="{64D3D788-CAF7-45FB-AE78-0C98037A6F82}"/>
              </a:ext>
            </a:extLst>
          </p:cNvPr>
          <p:cNvSpPr txBox="1">
            <a:spLocks/>
          </p:cNvSpPr>
          <p:nvPr/>
        </p:nvSpPr>
        <p:spPr>
          <a:xfrm>
            <a:off x="683275" y="1584364"/>
            <a:ext cx="5542863" cy="1037890"/>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s-ES" sz="2000" dirty="0"/>
              <a:t>Publicación de noticias de interés para los colegiados recibidas también como notificaciones emergentes</a:t>
            </a:r>
          </a:p>
        </p:txBody>
      </p:sp>
      <p:pic>
        <p:nvPicPr>
          <p:cNvPr id="13" name="Imagen 12">
            <a:extLst>
              <a:ext uri="{FF2B5EF4-FFF2-40B4-BE49-F238E27FC236}">
                <a16:creationId xmlns:a16="http://schemas.microsoft.com/office/drawing/2014/main" xmlns="" id="{8047768E-9463-426A-B56F-C49416996B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6830" y="0"/>
            <a:ext cx="2164070" cy="701912"/>
          </a:xfrm>
          <a:prstGeom prst="rect">
            <a:avLst/>
          </a:prstGeom>
        </p:spPr>
      </p:pic>
      <p:pic>
        <p:nvPicPr>
          <p:cNvPr id="14" name="Imagen 13">
            <a:extLst>
              <a:ext uri="{FF2B5EF4-FFF2-40B4-BE49-F238E27FC236}">
                <a16:creationId xmlns:a16="http://schemas.microsoft.com/office/drawing/2014/main" xmlns="" id="{8D895704-5693-4CB0-9A22-0406FC446A8F}"/>
              </a:ext>
            </a:extLst>
          </p:cNvPr>
          <p:cNvPicPr>
            <a:picLocks noChangeAspect="1"/>
          </p:cNvPicPr>
          <p:nvPr/>
        </p:nvPicPr>
        <p:blipFill>
          <a:blip r:embed="rId5"/>
          <a:stretch>
            <a:fillRect/>
          </a:stretch>
        </p:blipFill>
        <p:spPr>
          <a:xfrm>
            <a:off x="878873" y="4996664"/>
            <a:ext cx="3000003" cy="1265744"/>
          </a:xfrm>
          <a:prstGeom prst="rect">
            <a:avLst/>
          </a:prstGeom>
        </p:spPr>
      </p:pic>
      <p:sp>
        <p:nvSpPr>
          <p:cNvPr id="15" name="Título 1">
            <a:extLst>
              <a:ext uri="{FF2B5EF4-FFF2-40B4-BE49-F238E27FC236}">
                <a16:creationId xmlns:a16="http://schemas.microsoft.com/office/drawing/2014/main" xmlns="" id="{010E87EF-18EB-4E67-AD3C-85F128F3DC75}"/>
              </a:ext>
            </a:extLst>
          </p:cNvPr>
          <p:cNvSpPr>
            <a:spLocks noGrp="1"/>
          </p:cNvSpPr>
          <p:nvPr>
            <p:ph type="title"/>
          </p:nvPr>
        </p:nvSpPr>
        <p:spPr>
          <a:xfrm>
            <a:off x="683276" y="471993"/>
            <a:ext cx="4551888" cy="692060"/>
          </a:xfrm>
        </p:spPr>
        <p:txBody>
          <a:bodyPr/>
          <a:lstStyle/>
          <a:p>
            <a:r>
              <a:rPr lang="es-ES" b="1" dirty="0">
                <a:solidFill>
                  <a:srgbClr val="CA0138"/>
                </a:solidFill>
              </a:rPr>
              <a:t>ÚLTIMAS NOTICIAS</a:t>
            </a:r>
            <a:endParaRPr lang="es-ES" sz="2800" b="1" dirty="0">
              <a:solidFill>
                <a:srgbClr val="CA0138"/>
              </a:solidFill>
            </a:endParaRPr>
          </a:p>
        </p:txBody>
      </p:sp>
      <p:pic>
        <p:nvPicPr>
          <p:cNvPr id="7" name="Imagen 6" descr="Imagen que contiene captura de pantalla&#10;&#10;Descripción generada con confianza muy alta">
            <a:extLst>
              <a:ext uri="{FF2B5EF4-FFF2-40B4-BE49-F238E27FC236}">
                <a16:creationId xmlns:a16="http://schemas.microsoft.com/office/drawing/2014/main" xmlns="" id="{D7732AB1-232E-44EB-A1BE-9DC2A89D9007}"/>
              </a:ext>
            </a:extLst>
          </p:cNvPr>
          <p:cNvPicPr>
            <a:picLocks noChangeAspect="1"/>
          </p:cNvPicPr>
          <p:nvPr/>
        </p:nvPicPr>
        <p:blipFill rotWithShape="1">
          <a:blip r:embed="rId6"/>
          <a:srcRect b="8685"/>
          <a:stretch/>
        </p:blipFill>
        <p:spPr>
          <a:xfrm>
            <a:off x="6800027" y="1807223"/>
            <a:ext cx="2015200" cy="3545613"/>
          </a:xfrm>
          <a:prstGeom prst="rect">
            <a:avLst/>
          </a:prstGeom>
        </p:spPr>
      </p:pic>
    </p:spTree>
    <p:extLst>
      <p:ext uri="{BB962C8B-B14F-4D97-AF65-F5344CB8AC3E}">
        <p14:creationId xmlns:p14="http://schemas.microsoft.com/office/powerpoint/2010/main" val="33267730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Faceta">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439</TotalTime>
  <Words>531</Words>
  <Application>Microsoft Office PowerPoint</Application>
  <PresentationFormat>Panorámica</PresentationFormat>
  <Paragraphs>78</Paragraphs>
  <Slides>17</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Trebuchet MS</vt:lpstr>
      <vt:lpstr>Wingdings 3</vt:lpstr>
      <vt:lpstr>Faceta</vt:lpstr>
      <vt:lpstr>Aplicación del Ilustre Colegio de Abogados de Lugo para comunicación de información e incidencias </vt:lpstr>
      <vt:lpstr>El objetivo de la presentación es dar a conocer la nueva aplicación móvil del Ilustre Colegio de Abogados de Lugo. </vt:lpstr>
      <vt:lpstr>¿Dónde descargarla?</vt:lpstr>
      <vt:lpstr>Presentación de PowerPoint</vt:lpstr>
      <vt:lpstr>ACCESO Y LOGIN</vt:lpstr>
      <vt:lpstr>INICIO</vt:lpstr>
      <vt:lpstr>EVENTOS</vt:lpstr>
      <vt:lpstr>INCIDENCIAS JUDICIALES</vt:lpstr>
      <vt:lpstr>ÚLTIMAS NOTICIAS</vt:lpstr>
      <vt:lpstr>RESERVAS</vt:lpstr>
      <vt:lpstr>ENLACES DIRECTOS</vt:lpstr>
      <vt:lpstr>FORMACIÓN</vt:lpstr>
      <vt:lpstr>JUZGADOS</vt:lpstr>
      <vt:lpstr>TELÉFONOS</vt:lpstr>
      <vt:lpstr>GALERÍA DE IMÁGENES</vt:lpstr>
      <vt:lpstr>PREGUNTAS Y COMENTARIOS</vt:lpstr>
      <vt:lpstr>¡MUCHAS 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Procedimiento de Acceso a Programas de Prueba</dc:title>
  <dc:creator>desarrollo</dc:creator>
  <cp:lastModifiedBy>ICALUGO</cp:lastModifiedBy>
  <cp:revision>62</cp:revision>
  <dcterms:created xsi:type="dcterms:W3CDTF">2015-07-20T15:30:57Z</dcterms:created>
  <dcterms:modified xsi:type="dcterms:W3CDTF">2019-07-22T11:52:26Z</dcterms:modified>
</cp:coreProperties>
</file>